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378" r:id="rId2"/>
    <p:sldId id="429" r:id="rId3"/>
    <p:sldId id="361" r:id="rId4"/>
    <p:sldId id="363" r:id="rId5"/>
    <p:sldId id="356" r:id="rId6"/>
    <p:sldId id="383" r:id="rId7"/>
    <p:sldId id="344" r:id="rId8"/>
    <p:sldId id="386" r:id="rId9"/>
    <p:sldId id="387" r:id="rId10"/>
    <p:sldId id="400" r:id="rId11"/>
    <p:sldId id="388" r:id="rId12"/>
    <p:sldId id="389" r:id="rId13"/>
    <p:sldId id="392" r:id="rId14"/>
    <p:sldId id="393" r:id="rId15"/>
    <p:sldId id="437" r:id="rId16"/>
    <p:sldId id="451" r:id="rId17"/>
    <p:sldId id="439" r:id="rId18"/>
    <p:sldId id="452" r:id="rId19"/>
    <p:sldId id="440" r:id="rId20"/>
    <p:sldId id="442" r:id="rId21"/>
    <p:sldId id="444" r:id="rId22"/>
    <p:sldId id="446" r:id="rId23"/>
    <p:sldId id="448" r:id="rId24"/>
    <p:sldId id="450" r:id="rId25"/>
    <p:sldId id="435"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20" autoAdjust="0"/>
    <p:restoredTop sz="92883" autoAdjust="0"/>
  </p:normalViewPr>
  <p:slideViewPr>
    <p:cSldViewPr>
      <p:cViewPr>
        <p:scale>
          <a:sx n="118" d="100"/>
          <a:sy n="118" d="100"/>
        </p:scale>
        <p:origin x="-72" y="288"/>
      </p:cViewPr>
      <p:guideLst>
        <p:guide orient="horz" pos="2160"/>
        <p:guide pos="3840"/>
      </p:guideLst>
    </p:cSldViewPr>
  </p:slideViewPr>
  <p:outlineViewPr>
    <p:cViewPr>
      <p:scale>
        <a:sx n="33" d="100"/>
        <a:sy n="33" d="100"/>
      </p:scale>
      <p:origin x="0" y="88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Monthly</a:t>
            </a:r>
            <a:r>
              <a:rPr lang="en-GB" baseline="0" dirty="0" smtClean="0"/>
              <a:t> </a:t>
            </a:r>
            <a:r>
              <a:rPr lang="en-GB" dirty="0" smtClean="0"/>
              <a:t>Red Cell use in RD&amp;EFT</a:t>
            </a:r>
            <a:endParaRPr lang="en-GB" dirty="0"/>
          </a:p>
        </c:rich>
      </c:tx>
      <c:layout>
        <c:manualLayout>
          <c:xMode val="edge"/>
          <c:yMode val="edge"/>
          <c:x val="0.31252236615584345"/>
          <c:y val="2.1173353917612311E-2"/>
        </c:manualLayout>
      </c:layout>
      <c:overlay val="0"/>
    </c:title>
    <c:autoTitleDeleted val="0"/>
    <c:plotArea>
      <c:layout/>
      <c:lineChart>
        <c:grouping val="standard"/>
        <c:varyColors val="0"/>
        <c:ser>
          <c:idx val="0"/>
          <c:order val="0"/>
          <c:tx>
            <c:strRef>
              <c:f>'Red cells'!$A$3</c:f>
              <c:strCache>
                <c:ptCount val="1"/>
                <c:pt idx="0">
                  <c:v>Red cells</c:v>
                </c:pt>
              </c:strCache>
            </c:strRef>
          </c:tx>
          <c:marker>
            <c:symbol val="none"/>
          </c:marker>
          <c:cat>
            <c:numRef>
              <c:f>'Red cells'!$E$2:$CI$2</c:f>
              <c:numCache>
                <c:formatCode>mmm\-yy</c:formatCode>
                <c:ptCount val="83"/>
                <c:pt idx="0">
                  <c:v>41456</c:v>
                </c:pt>
                <c:pt idx="1">
                  <c:v>41487</c:v>
                </c:pt>
                <c:pt idx="2">
                  <c:v>41518</c:v>
                </c:pt>
                <c:pt idx="3">
                  <c:v>41548</c:v>
                </c:pt>
                <c:pt idx="4">
                  <c:v>41579</c:v>
                </c:pt>
                <c:pt idx="5">
                  <c:v>41609</c:v>
                </c:pt>
                <c:pt idx="6">
                  <c:v>41640</c:v>
                </c:pt>
                <c:pt idx="7">
                  <c:v>41671</c:v>
                </c:pt>
                <c:pt idx="8">
                  <c:v>41699</c:v>
                </c:pt>
                <c:pt idx="9">
                  <c:v>41730</c:v>
                </c:pt>
                <c:pt idx="10">
                  <c:v>41760</c:v>
                </c:pt>
                <c:pt idx="11">
                  <c:v>41791</c:v>
                </c:pt>
                <c:pt idx="12">
                  <c:v>41821</c:v>
                </c:pt>
                <c:pt idx="13">
                  <c:v>41852</c:v>
                </c:pt>
                <c:pt idx="14">
                  <c:v>41883</c:v>
                </c:pt>
                <c:pt idx="15">
                  <c:v>41913</c:v>
                </c:pt>
                <c:pt idx="16">
                  <c:v>41944</c:v>
                </c:pt>
                <c:pt idx="17">
                  <c:v>41974</c:v>
                </c:pt>
                <c:pt idx="18">
                  <c:v>42005</c:v>
                </c:pt>
                <c:pt idx="19">
                  <c:v>42036</c:v>
                </c:pt>
                <c:pt idx="20">
                  <c:v>42064</c:v>
                </c:pt>
                <c:pt idx="21">
                  <c:v>42095</c:v>
                </c:pt>
                <c:pt idx="22">
                  <c:v>42125</c:v>
                </c:pt>
                <c:pt idx="23">
                  <c:v>42156</c:v>
                </c:pt>
                <c:pt idx="24">
                  <c:v>42186</c:v>
                </c:pt>
                <c:pt idx="25">
                  <c:v>42217</c:v>
                </c:pt>
                <c:pt idx="26">
                  <c:v>42248</c:v>
                </c:pt>
                <c:pt idx="27">
                  <c:v>42278</c:v>
                </c:pt>
                <c:pt idx="28">
                  <c:v>42309</c:v>
                </c:pt>
                <c:pt idx="29">
                  <c:v>42339</c:v>
                </c:pt>
                <c:pt idx="30">
                  <c:v>42370</c:v>
                </c:pt>
                <c:pt idx="31">
                  <c:v>42401</c:v>
                </c:pt>
                <c:pt idx="32">
                  <c:v>42430</c:v>
                </c:pt>
                <c:pt idx="33">
                  <c:v>42461</c:v>
                </c:pt>
                <c:pt idx="34">
                  <c:v>42491</c:v>
                </c:pt>
                <c:pt idx="35">
                  <c:v>42522</c:v>
                </c:pt>
                <c:pt idx="36">
                  <c:v>42552</c:v>
                </c:pt>
                <c:pt idx="37">
                  <c:v>42583</c:v>
                </c:pt>
                <c:pt idx="38">
                  <c:v>42614</c:v>
                </c:pt>
                <c:pt idx="39">
                  <c:v>42644</c:v>
                </c:pt>
                <c:pt idx="40">
                  <c:v>42675</c:v>
                </c:pt>
                <c:pt idx="41">
                  <c:v>42705</c:v>
                </c:pt>
                <c:pt idx="42">
                  <c:v>42736</c:v>
                </c:pt>
                <c:pt idx="43">
                  <c:v>42767</c:v>
                </c:pt>
                <c:pt idx="44">
                  <c:v>42795</c:v>
                </c:pt>
                <c:pt idx="45">
                  <c:v>42826</c:v>
                </c:pt>
                <c:pt idx="46">
                  <c:v>42856</c:v>
                </c:pt>
                <c:pt idx="47">
                  <c:v>42887</c:v>
                </c:pt>
                <c:pt idx="48">
                  <c:v>42917</c:v>
                </c:pt>
                <c:pt idx="49">
                  <c:v>42948</c:v>
                </c:pt>
                <c:pt idx="50">
                  <c:v>42979</c:v>
                </c:pt>
                <c:pt idx="51">
                  <c:v>43009</c:v>
                </c:pt>
                <c:pt idx="52">
                  <c:v>43040</c:v>
                </c:pt>
                <c:pt idx="53">
                  <c:v>43070</c:v>
                </c:pt>
                <c:pt idx="54">
                  <c:v>43101</c:v>
                </c:pt>
                <c:pt idx="55">
                  <c:v>43132</c:v>
                </c:pt>
                <c:pt idx="56">
                  <c:v>43160</c:v>
                </c:pt>
                <c:pt idx="57">
                  <c:v>43191</c:v>
                </c:pt>
                <c:pt idx="58">
                  <c:v>43221</c:v>
                </c:pt>
                <c:pt idx="59">
                  <c:v>43252</c:v>
                </c:pt>
                <c:pt idx="60">
                  <c:v>43282</c:v>
                </c:pt>
                <c:pt idx="61">
                  <c:v>43313</c:v>
                </c:pt>
                <c:pt idx="62">
                  <c:v>43344</c:v>
                </c:pt>
                <c:pt idx="63">
                  <c:v>43374</c:v>
                </c:pt>
                <c:pt idx="64">
                  <c:v>43405</c:v>
                </c:pt>
                <c:pt idx="65">
                  <c:v>43435</c:v>
                </c:pt>
                <c:pt idx="66">
                  <c:v>43466</c:v>
                </c:pt>
                <c:pt idx="67">
                  <c:v>43497</c:v>
                </c:pt>
                <c:pt idx="68">
                  <c:v>43525</c:v>
                </c:pt>
                <c:pt idx="69">
                  <c:v>43556</c:v>
                </c:pt>
                <c:pt idx="70">
                  <c:v>43586</c:v>
                </c:pt>
                <c:pt idx="71">
                  <c:v>43617</c:v>
                </c:pt>
                <c:pt idx="72">
                  <c:v>43647</c:v>
                </c:pt>
                <c:pt idx="73">
                  <c:v>43678</c:v>
                </c:pt>
                <c:pt idx="74">
                  <c:v>43709</c:v>
                </c:pt>
                <c:pt idx="75">
                  <c:v>43739</c:v>
                </c:pt>
                <c:pt idx="76">
                  <c:v>43770</c:v>
                </c:pt>
                <c:pt idx="77">
                  <c:v>43800</c:v>
                </c:pt>
                <c:pt idx="78">
                  <c:v>43831</c:v>
                </c:pt>
                <c:pt idx="79">
                  <c:v>43862</c:v>
                </c:pt>
                <c:pt idx="80">
                  <c:v>43891</c:v>
                </c:pt>
                <c:pt idx="81">
                  <c:v>43922</c:v>
                </c:pt>
                <c:pt idx="82">
                  <c:v>43952</c:v>
                </c:pt>
              </c:numCache>
            </c:numRef>
          </c:cat>
          <c:val>
            <c:numRef>
              <c:f>'Red cells'!$E$3:$CI$3</c:f>
              <c:numCache>
                <c:formatCode>General</c:formatCode>
                <c:ptCount val="83"/>
                <c:pt idx="0">
                  <c:v>1248</c:v>
                </c:pt>
                <c:pt idx="1">
                  <c:v>1113</c:v>
                </c:pt>
                <c:pt idx="2">
                  <c:v>1061</c:v>
                </c:pt>
                <c:pt idx="3">
                  <c:v>1048</c:v>
                </c:pt>
                <c:pt idx="4">
                  <c:v>946</c:v>
                </c:pt>
                <c:pt idx="5">
                  <c:v>1060</c:v>
                </c:pt>
                <c:pt idx="6">
                  <c:v>1122</c:v>
                </c:pt>
                <c:pt idx="7">
                  <c:v>964</c:v>
                </c:pt>
                <c:pt idx="8">
                  <c:v>957</c:v>
                </c:pt>
                <c:pt idx="9">
                  <c:v>920</c:v>
                </c:pt>
                <c:pt idx="10">
                  <c:v>1032</c:v>
                </c:pt>
                <c:pt idx="11">
                  <c:v>1030</c:v>
                </c:pt>
                <c:pt idx="12">
                  <c:v>1276</c:v>
                </c:pt>
                <c:pt idx="13">
                  <c:v>1095</c:v>
                </c:pt>
                <c:pt idx="14">
                  <c:v>987</c:v>
                </c:pt>
                <c:pt idx="15">
                  <c:v>1000</c:v>
                </c:pt>
                <c:pt idx="16">
                  <c:v>1005</c:v>
                </c:pt>
                <c:pt idx="17">
                  <c:v>986</c:v>
                </c:pt>
                <c:pt idx="18">
                  <c:v>1057</c:v>
                </c:pt>
                <c:pt idx="19">
                  <c:v>800</c:v>
                </c:pt>
                <c:pt idx="20">
                  <c:v>867</c:v>
                </c:pt>
                <c:pt idx="21">
                  <c:v>803</c:v>
                </c:pt>
                <c:pt idx="22">
                  <c:v>933</c:v>
                </c:pt>
                <c:pt idx="23">
                  <c:v>804</c:v>
                </c:pt>
                <c:pt idx="24">
                  <c:v>994</c:v>
                </c:pt>
                <c:pt idx="25">
                  <c:v>836</c:v>
                </c:pt>
                <c:pt idx="26">
                  <c:v>884</c:v>
                </c:pt>
                <c:pt idx="27">
                  <c:v>834</c:v>
                </c:pt>
                <c:pt idx="28">
                  <c:v>816</c:v>
                </c:pt>
                <c:pt idx="29">
                  <c:v>870</c:v>
                </c:pt>
                <c:pt idx="30">
                  <c:v>844</c:v>
                </c:pt>
                <c:pt idx="31">
                  <c:v>742</c:v>
                </c:pt>
                <c:pt idx="32">
                  <c:v>914</c:v>
                </c:pt>
                <c:pt idx="33">
                  <c:v>827</c:v>
                </c:pt>
                <c:pt idx="34">
                  <c:v>754</c:v>
                </c:pt>
                <c:pt idx="35">
                  <c:v>770</c:v>
                </c:pt>
                <c:pt idx="36">
                  <c:v>780</c:v>
                </c:pt>
                <c:pt idx="37">
                  <c:v>782</c:v>
                </c:pt>
                <c:pt idx="38">
                  <c:v>874</c:v>
                </c:pt>
                <c:pt idx="39">
                  <c:v>806</c:v>
                </c:pt>
                <c:pt idx="40">
                  <c:v>828</c:v>
                </c:pt>
                <c:pt idx="41">
                  <c:v>846</c:v>
                </c:pt>
                <c:pt idx="42">
                  <c:v>785</c:v>
                </c:pt>
                <c:pt idx="43">
                  <c:v>859</c:v>
                </c:pt>
                <c:pt idx="44">
                  <c:v>907</c:v>
                </c:pt>
                <c:pt idx="45">
                  <c:v>767</c:v>
                </c:pt>
                <c:pt idx="46">
                  <c:v>772</c:v>
                </c:pt>
                <c:pt idx="47">
                  <c:v>821</c:v>
                </c:pt>
                <c:pt idx="48">
                  <c:v>728</c:v>
                </c:pt>
                <c:pt idx="49">
                  <c:v>785</c:v>
                </c:pt>
                <c:pt idx="50">
                  <c:v>815</c:v>
                </c:pt>
                <c:pt idx="51">
                  <c:v>746</c:v>
                </c:pt>
                <c:pt idx="52">
                  <c:v>824</c:v>
                </c:pt>
                <c:pt idx="53">
                  <c:v>743</c:v>
                </c:pt>
                <c:pt idx="54">
                  <c:v>797</c:v>
                </c:pt>
                <c:pt idx="55">
                  <c:v>645</c:v>
                </c:pt>
                <c:pt idx="56">
                  <c:v>785</c:v>
                </c:pt>
                <c:pt idx="57">
                  <c:v>632</c:v>
                </c:pt>
                <c:pt idx="58">
                  <c:v>746</c:v>
                </c:pt>
                <c:pt idx="59">
                  <c:v>771</c:v>
                </c:pt>
                <c:pt idx="60">
                  <c:v>732</c:v>
                </c:pt>
                <c:pt idx="61">
                  <c:v>791</c:v>
                </c:pt>
                <c:pt idx="62">
                  <c:v>746</c:v>
                </c:pt>
                <c:pt idx="63">
                  <c:v>761</c:v>
                </c:pt>
                <c:pt idx="64">
                  <c:v>770</c:v>
                </c:pt>
                <c:pt idx="65">
                  <c:v>701</c:v>
                </c:pt>
                <c:pt idx="66">
                  <c:v>795</c:v>
                </c:pt>
                <c:pt idx="67">
                  <c:v>753</c:v>
                </c:pt>
                <c:pt idx="68">
                  <c:v>664</c:v>
                </c:pt>
                <c:pt idx="69">
                  <c:v>675</c:v>
                </c:pt>
                <c:pt idx="70">
                  <c:v>857</c:v>
                </c:pt>
                <c:pt idx="71">
                  <c:v>624</c:v>
                </c:pt>
                <c:pt idx="72">
                  <c:v>757</c:v>
                </c:pt>
                <c:pt idx="73">
                  <c:v>720</c:v>
                </c:pt>
                <c:pt idx="74">
                  <c:v>679</c:v>
                </c:pt>
                <c:pt idx="75">
                  <c:v>730</c:v>
                </c:pt>
                <c:pt idx="76">
                  <c:v>616</c:v>
                </c:pt>
                <c:pt idx="77">
                  <c:v>702</c:v>
                </c:pt>
                <c:pt idx="78">
                  <c:v>706</c:v>
                </c:pt>
                <c:pt idx="79">
                  <c:v>681</c:v>
                </c:pt>
                <c:pt idx="80">
                  <c:v>626</c:v>
                </c:pt>
                <c:pt idx="81">
                  <c:v>660</c:v>
                </c:pt>
                <c:pt idx="82">
                  <c:v>695</c:v>
                </c:pt>
              </c:numCache>
            </c:numRef>
          </c:val>
          <c:smooth val="0"/>
        </c:ser>
        <c:dLbls>
          <c:showLegendKey val="0"/>
          <c:showVal val="0"/>
          <c:showCatName val="0"/>
          <c:showSerName val="0"/>
          <c:showPercent val="0"/>
          <c:showBubbleSize val="0"/>
        </c:dLbls>
        <c:marker val="1"/>
        <c:smooth val="0"/>
        <c:axId val="69289856"/>
        <c:axId val="69291392"/>
      </c:lineChart>
      <c:dateAx>
        <c:axId val="69289856"/>
        <c:scaling>
          <c:orientation val="minMax"/>
        </c:scaling>
        <c:delete val="0"/>
        <c:axPos val="b"/>
        <c:numFmt formatCode="mmm\-yy" sourceLinked="1"/>
        <c:majorTickMark val="out"/>
        <c:minorTickMark val="none"/>
        <c:tickLblPos val="nextTo"/>
        <c:crossAx val="69291392"/>
        <c:crosses val="autoZero"/>
        <c:auto val="1"/>
        <c:lblOffset val="100"/>
        <c:baseTimeUnit val="months"/>
      </c:dateAx>
      <c:valAx>
        <c:axId val="69291392"/>
        <c:scaling>
          <c:orientation val="minMax"/>
          <c:max val="1400"/>
          <c:min val="500"/>
        </c:scaling>
        <c:delete val="0"/>
        <c:axPos val="l"/>
        <c:majorGridlines/>
        <c:numFmt formatCode="General" sourceLinked="1"/>
        <c:majorTickMark val="out"/>
        <c:minorTickMark val="none"/>
        <c:tickLblPos val="nextTo"/>
        <c:crossAx val="69289856"/>
        <c:crosses val="autoZero"/>
        <c:crossBetween val="between"/>
      </c:valAx>
      <c:spPr>
        <a:solidFill>
          <a:schemeClr val="tx1"/>
        </a:solidFill>
      </c:spPr>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D265DD-3A78-4E5C-9244-B343E25452D6}" type="datetimeFigureOut">
              <a:rPr lang="en-GB" smtClean="0"/>
              <a:t>14/12/2021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81E083-86F0-4633-B4D5-353F9B40A44D}" type="slidenum">
              <a:rPr lang="en-GB" smtClean="0"/>
              <a:t>‹#›</a:t>
            </a:fld>
            <a:endParaRPr lang="en-GB"/>
          </a:p>
        </p:txBody>
      </p:sp>
    </p:spTree>
    <p:extLst>
      <p:ext uri="{BB962C8B-B14F-4D97-AF65-F5344CB8AC3E}">
        <p14:creationId xmlns:p14="http://schemas.microsoft.com/office/powerpoint/2010/main" val="345664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DBAC0E-59F7-4235-A07E-D86A6A20B139}" type="datetimeFigureOut">
              <a:rPr lang="en-GB" smtClean="0"/>
              <a:t>14/12/2021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28708" y="4632431"/>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0265EF-9F8C-4B09-B0C1-243D5B652F53}" type="slidenum">
              <a:rPr lang="en-GB" smtClean="0"/>
              <a:t>‹#›</a:t>
            </a:fld>
            <a:endParaRPr lang="en-GB"/>
          </a:p>
        </p:txBody>
      </p:sp>
    </p:spTree>
    <p:extLst>
      <p:ext uri="{BB962C8B-B14F-4D97-AF65-F5344CB8AC3E}">
        <p14:creationId xmlns:p14="http://schemas.microsoft.com/office/powerpoint/2010/main" val="272079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Reduction in</a:t>
            </a:r>
            <a:r>
              <a:rPr lang="en-GB" baseline="0" dirty="0" smtClean="0"/>
              <a:t> ABO incompatible transfusion events is a direct result of SHOT – reporting, analysing the data and making recommendations</a:t>
            </a:r>
            <a:endParaRPr lang="en-GB" dirty="0"/>
          </a:p>
        </p:txBody>
      </p:sp>
      <p:sp>
        <p:nvSpPr>
          <p:cNvPr id="4" name="Slide Number Placeholder 3"/>
          <p:cNvSpPr>
            <a:spLocks noGrp="1"/>
          </p:cNvSpPr>
          <p:nvPr>
            <p:ph type="sldNum" sz="quarter" idx="10"/>
          </p:nvPr>
        </p:nvSpPr>
        <p:spPr/>
        <p:txBody>
          <a:bodyPr/>
          <a:lstStyle/>
          <a:p>
            <a:fld id="{D2B83BCC-9279-4601-A947-1A86027227C6}" type="slidenum">
              <a:rPr lang="en-GB" smtClean="0"/>
              <a:t>4</a:t>
            </a:fld>
            <a:endParaRPr lang="en-GB"/>
          </a:p>
        </p:txBody>
      </p:sp>
    </p:spTree>
    <p:extLst>
      <p:ext uri="{BB962C8B-B14F-4D97-AF65-F5344CB8AC3E}">
        <p14:creationId xmlns:p14="http://schemas.microsoft.com/office/powerpoint/2010/main" val="107270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0488" y="744538"/>
            <a:ext cx="6616700" cy="3722687"/>
          </a:xfrm>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NEED TO REVIEW WITH SHOT REPORT</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13719A-1718-47EA-9126-98A28A50BE2B}" type="slidenum">
              <a:rPr lang="en-GB" altLang="en-US" smtClean="0"/>
              <a:pPr eaLnBrk="1" hangingPunct="1">
                <a:spcBef>
                  <a:spcPct val="0"/>
                </a:spcBef>
              </a:pPr>
              <a:t>11</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0265EF-9F8C-4B09-B0C1-243D5B652F53}" type="slidenum">
              <a:rPr lang="en-GB" smtClean="0"/>
              <a:t>12</a:t>
            </a:fld>
            <a:endParaRPr lang="en-GB"/>
          </a:p>
        </p:txBody>
      </p:sp>
    </p:spTree>
    <p:extLst>
      <p:ext uri="{BB962C8B-B14F-4D97-AF65-F5344CB8AC3E}">
        <p14:creationId xmlns:p14="http://schemas.microsoft.com/office/powerpoint/2010/main" val="366159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0265EF-9F8C-4B09-B0C1-243D5B652F53}" type="slidenum">
              <a:rPr lang="en-GB" smtClean="0"/>
              <a:t>15</a:t>
            </a:fld>
            <a:endParaRPr lang="en-GB"/>
          </a:p>
        </p:txBody>
      </p:sp>
    </p:spTree>
    <p:extLst>
      <p:ext uri="{BB962C8B-B14F-4D97-AF65-F5344CB8AC3E}">
        <p14:creationId xmlns:p14="http://schemas.microsoft.com/office/powerpoint/2010/main" val="278366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2723EC-4B43-41FC-99D4-0A7DE717E6D6}" type="slidenum">
              <a:rPr lang="en-GB" altLang="en-US" smtClean="0"/>
              <a:pPr eaLnBrk="1" hangingPunct="1">
                <a:spcBef>
                  <a:spcPct val="0"/>
                </a:spcBef>
              </a:pPr>
              <a:t>20</a:t>
            </a:fld>
            <a:endParaRPr lang="en-GB" altLang="en-US"/>
          </a:p>
        </p:txBody>
      </p:sp>
      <p:sp>
        <p:nvSpPr>
          <p:cNvPr id="38915" name="Rectangle 7"/>
          <p:cNvSpPr txBox="1">
            <a:spLocks noGrp="1" noChangeArrowheads="1"/>
          </p:cNvSpPr>
          <p:nvPr/>
        </p:nvSpPr>
        <p:spPr bwMode="auto">
          <a:xfrm>
            <a:off x="3849689"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6BD2393-07D2-42AF-ADB0-F6D80A6B2BD6}" type="slidenum">
              <a:rPr lang="en-GB" altLang="en-US"/>
              <a:pPr algn="r" eaLnBrk="1" hangingPunct="1">
                <a:spcBef>
                  <a:spcPct val="0"/>
                </a:spcBef>
              </a:pPr>
              <a:t>20</a:t>
            </a:fld>
            <a:endParaRPr lang="en-GB" altLang="en-US"/>
          </a:p>
        </p:txBody>
      </p:sp>
      <p:sp>
        <p:nvSpPr>
          <p:cNvPr id="38916" name="Slide Image Placeholder 1"/>
          <p:cNvSpPr>
            <a:spLocks noGrp="1" noRot="1" noChangeAspect="1" noTextEdit="1"/>
          </p:cNvSpPr>
          <p:nvPr>
            <p:ph type="sldImg"/>
          </p:nvPr>
        </p:nvSpPr>
        <p:spPr>
          <a:xfrm>
            <a:off x="90488" y="744538"/>
            <a:ext cx="6616700" cy="3722687"/>
          </a:xfrm>
          <a:ln/>
        </p:spPr>
      </p:sp>
      <p:sp>
        <p:nvSpPr>
          <p:cNvPr id="3891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2000" dirty="0"/>
              <a:t>May use PAS label on form only.</a:t>
            </a:r>
          </a:p>
          <a:p>
            <a:pPr eaLnBrk="1" hangingPunct="1">
              <a:spcBef>
                <a:spcPct val="0"/>
              </a:spcBef>
            </a:pPr>
            <a:endParaRPr lang="en-GB" altLang="en-US" sz="2000" dirty="0"/>
          </a:p>
          <a:p>
            <a:pPr eaLnBrk="1" hangingPunct="1">
              <a:spcBef>
                <a:spcPct val="0"/>
              </a:spcBef>
            </a:pPr>
            <a:r>
              <a:rPr lang="en-GB" altLang="en-US" sz="2000" dirty="0"/>
              <a:t>Remember SBAR</a:t>
            </a:r>
          </a:p>
          <a:p>
            <a:pPr eaLnBrk="1" hangingPunct="1">
              <a:spcBef>
                <a:spcPct val="0"/>
              </a:spcBef>
            </a:pPr>
            <a:r>
              <a:rPr lang="en-GB" altLang="en-US" sz="2000" dirty="0"/>
              <a:t>Most samples come in either low </a:t>
            </a:r>
            <a:r>
              <a:rPr lang="en-GB" altLang="en-US" sz="2000" dirty="0" err="1"/>
              <a:t>Hb</a:t>
            </a:r>
            <a:r>
              <a:rPr lang="en-GB" altLang="en-US" sz="2000" dirty="0"/>
              <a:t> or bleeding.</a:t>
            </a:r>
          </a:p>
          <a:p>
            <a:pPr eaLnBrk="1" hangingPunct="1">
              <a:spcBef>
                <a:spcPct val="0"/>
              </a:spcBef>
            </a:pPr>
            <a:endParaRPr lang="en-GB" altLang="en-US" sz="2000" dirty="0"/>
          </a:p>
          <a:p>
            <a:pPr eaLnBrk="1" hangingPunct="1">
              <a:spcBef>
                <a:spcPct val="0"/>
              </a:spcBef>
            </a:pPr>
            <a:r>
              <a:rPr lang="en-GB" altLang="en-US" sz="2000" dirty="0"/>
              <a:t>Must tick yes/no in the irradiated.</a:t>
            </a:r>
          </a:p>
          <a:p>
            <a:pPr eaLnBrk="1" hangingPunct="1">
              <a:spcBef>
                <a:spcPct val="0"/>
              </a:spcBef>
            </a:pPr>
            <a:endParaRPr lang="en-GB" altLang="en-US" sz="2000" dirty="0"/>
          </a:p>
          <a:p>
            <a:pPr eaLnBrk="1" hangingPunct="1">
              <a:spcBef>
                <a:spcPct val="0"/>
              </a:spcBef>
            </a:pPr>
            <a:r>
              <a:rPr lang="en-GB" altLang="en-US" sz="2000" dirty="0"/>
              <a:t>WE USE MONOVETTE sample tubes.</a:t>
            </a:r>
          </a:p>
        </p:txBody>
      </p:sp>
      <p:sp>
        <p:nvSpPr>
          <p:cNvPr id="38918" name="Slide Number Placeholder 3"/>
          <p:cNvSpPr txBox="1">
            <a:spLocks noGrp="1"/>
          </p:cNvSpPr>
          <p:nvPr/>
        </p:nvSpPr>
        <p:spPr bwMode="auto">
          <a:xfrm>
            <a:off x="3849689"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14090CA-80B7-4390-8ED3-EF7A70D35B83}" type="slidenum">
              <a:rPr lang="en-GB" altLang="en-US">
                <a:latin typeface="Calibri" pitchFamily="34" charset="0"/>
              </a:rPr>
              <a:pPr algn="r" eaLnBrk="1" hangingPunct="1">
                <a:spcBef>
                  <a:spcPct val="0"/>
                </a:spcBef>
              </a:pPr>
              <a:t>20</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6"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3" y="2733709"/>
            <a:ext cx="8144133"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3" y="4394040"/>
            <a:ext cx="8144133"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7"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1"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60"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8"/>
            <a:ext cx="9613860"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1" y="5169584"/>
            <a:ext cx="9613861"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6" y="4711310"/>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1"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6"/>
            <a:ext cx="9613860"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6" y="4711616"/>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1"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8"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9"/>
            <a:ext cx="8718876"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80"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6"/>
            <a:ext cx="9613860"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6"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1"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8"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4711616"/>
            <a:ext cx="9613861"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1" y="5300150"/>
            <a:ext cx="9613861"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6"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1"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3" y="3022674"/>
            <a:ext cx="3049701"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6" y="2336873"/>
            <a:ext cx="3063241"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1" y="3022674"/>
            <a:ext cx="3063241"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7"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7" y="3022674"/>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9"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9"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9"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1"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1" y="2336873"/>
            <a:ext cx="306324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8" y="4873764"/>
            <a:ext cx="3067298"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7" y="4297503"/>
            <a:ext cx="306350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6"/>
            <a:ext cx="5106988" cy="13681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3" y="5372404"/>
            <a:ext cx="1602997" cy="1368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0" y="609597"/>
            <a:ext cx="1073803"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8"/>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5" y="5936188"/>
            <a:ext cx="2743200" cy="365125"/>
          </a:xfrm>
        </p:spPr>
        <p:txBody>
          <a:bodyPr/>
          <a:lstStyle/>
          <a:p>
            <a:fld id="{6178E61D-D431-422C-9764-11DAFE33AB63}" type="datetimeFigureOut">
              <a:rPr lang="en-US" dirty="0"/>
              <a:t>12/14/2021</a:t>
            </a:fld>
            <a:endParaRPr lang="en-US" dirty="0"/>
          </a:p>
        </p:txBody>
      </p:sp>
      <p:sp>
        <p:nvSpPr>
          <p:cNvPr id="5" name="Footer Placeholder 4"/>
          <p:cNvSpPr>
            <a:spLocks noGrp="1"/>
          </p:cNvSpPr>
          <p:nvPr>
            <p:ph type="ftr" sz="quarter" idx="11"/>
          </p:nvPr>
        </p:nvSpPr>
        <p:spPr>
          <a:xfrm>
            <a:off x="680322" y="5936189"/>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4"/>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3FA3EF-5308-457B-86EE-2AA8DF3CAF40}" type="slidenum">
              <a:rPr lang="en-GB"/>
              <a:pPr>
                <a:defRPr/>
              </a:pPr>
              <a:t>‹#›</a:t>
            </a:fld>
            <a:endParaRPr lang="en-GB"/>
          </a:p>
        </p:txBody>
      </p:sp>
    </p:spTree>
    <p:extLst>
      <p:ext uri="{BB962C8B-B14F-4D97-AF65-F5344CB8AC3E}">
        <p14:creationId xmlns:p14="http://schemas.microsoft.com/office/powerpoint/2010/main" val="37550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1"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6"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6" y="2869896"/>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7"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9"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0" y="753230"/>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9"/>
            <a:ext cx="4698356"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6"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5" y="3030009"/>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7"/>
            <a:ext cx="9613860"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4"/>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3" y="2336873"/>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1"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4" y="753228"/>
            <a:ext cx="9613858"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4" y="2336875"/>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4" y="2336874"/>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3"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3"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8"/>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12/14/2021</a:t>
            </a:fld>
            <a:endParaRPr lang="en-US" dirty="0"/>
          </a:p>
        </p:txBody>
      </p:sp>
      <p:sp>
        <p:nvSpPr>
          <p:cNvPr id="5" name="Footer Placeholder 4"/>
          <p:cNvSpPr>
            <a:spLocks noGrp="1"/>
          </p:cNvSpPr>
          <p:nvPr>
            <p:ph type="ftr" sz="quarter" idx="3"/>
          </p:nvPr>
        </p:nvSpPr>
        <p:spPr>
          <a:xfrm>
            <a:off x="680322" y="5936189"/>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6"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3" y="2733709"/>
            <a:ext cx="8311277" cy="1373070"/>
          </a:xfrm>
        </p:spPr>
        <p:txBody>
          <a:bodyPr/>
          <a:lstStyle/>
          <a:p>
            <a:r>
              <a:rPr lang="en-GB" dirty="0" smtClean="0"/>
              <a:t>Blood Transfusion Safety update for Primary Care</a:t>
            </a:r>
            <a:endParaRPr lang="en-GB" dirty="0"/>
          </a:p>
        </p:txBody>
      </p:sp>
      <p:sp>
        <p:nvSpPr>
          <p:cNvPr id="3" name="Subtitle 2"/>
          <p:cNvSpPr>
            <a:spLocks noGrp="1"/>
          </p:cNvSpPr>
          <p:nvPr>
            <p:ph type="subTitle" idx="1"/>
          </p:nvPr>
        </p:nvSpPr>
        <p:spPr/>
        <p:txBody>
          <a:bodyPr/>
          <a:lstStyle/>
          <a:p>
            <a:r>
              <a:rPr lang="en-GB" dirty="0" smtClean="0"/>
              <a:t>Barrie Ferguson</a:t>
            </a:r>
          </a:p>
          <a:p>
            <a:r>
              <a:rPr lang="en-GB" dirty="0" smtClean="0"/>
              <a:t>2021</a:t>
            </a:r>
            <a:endParaRPr lang="en-GB" dirty="0"/>
          </a:p>
        </p:txBody>
      </p:sp>
    </p:spTree>
    <p:extLst>
      <p:ext uri="{BB962C8B-B14F-4D97-AF65-F5344CB8AC3E}">
        <p14:creationId xmlns:p14="http://schemas.microsoft.com/office/powerpoint/2010/main" val="94346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Risks of Blood Transfusion</a:t>
            </a:r>
            <a:endParaRPr lang="en-GB" dirty="0"/>
          </a:p>
        </p:txBody>
      </p:sp>
    </p:spTree>
    <p:extLst>
      <p:ext uri="{BB962C8B-B14F-4D97-AF65-F5344CB8AC3E}">
        <p14:creationId xmlns:p14="http://schemas.microsoft.com/office/powerpoint/2010/main" val="252261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dirty="0" smtClean="0"/>
              <a:t>Risks of blood transfusion</a:t>
            </a:r>
          </a:p>
        </p:txBody>
      </p:sp>
      <p:sp>
        <p:nvSpPr>
          <p:cNvPr id="13315" name="Rectangle 36"/>
          <p:cNvSpPr>
            <a:spLocks noGrp="1" noChangeArrowheads="1"/>
          </p:cNvSpPr>
          <p:nvPr>
            <p:ph idx="1"/>
          </p:nvPr>
        </p:nvSpPr>
        <p:spPr>
          <a:xfrm>
            <a:off x="228600" y="2133600"/>
            <a:ext cx="9829799" cy="4724400"/>
          </a:xfrm>
        </p:spPr>
        <p:txBody>
          <a:bodyPr>
            <a:noAutofit/>
          </a:bodyPr>
          <a:lstStyle/>
          <a:p>
            <a:pPr>
              <a:defRPr/>
            </a:pPr>
            <a:r>
              <a:rPr lang="en-GB" altLang="en-US" dirty="0" smtClean="0">
                <a:cs typeface="Arial" panose="020B0604020202020204" pitchFamily="34" charset="0"/>
              </a:rPr>
              <a:t>Transfusion is very safe; the risk of dying from a transfusion is less than 1 in 100 000 and the risk of suffering major morbidity is less than 1:20 000</a:t>
            </a:r>
          </a:p>
          <a:p>
            <a:pPr>
              <a:defRPr/>
            </a:pPr>
            <a:r>
              <a:rPr lang="en-GB" altLang="en-US" dirty="0" smtClean="0">
                <a:cs typeface="Arial" panose="020B0604020202020204" pitchFamily="34" charset="0"/>
              </a:rPr>
              <a:t>The most common cause of severe morbidity and mortality is Transfusion Associated Circulatory Overload (TACO) which is left ventricular failure within the 24 hours after transfusion</a:t>
            </a:r>
          </a:p>
          <a:p>
            <a:pPr marL="0" indent="0">
              <a:buNone/>
              <a:defRPr/>
            </a:pPr>
            <a:endParaRPr lang="en-GB" altLang="en-US" sz="2800" dirty="0" smtClean="0">
              <a:cs typeface="Arial" panose="020B0604020202020204" pitchFamily="34" charset="0"/>
            </a:endParaRPr>
          </a:p>
          <a:p>
            <a:pPr marL="0" indent="0">
              <a:buNone/>
              <a:defRPr/>
            </a:pPr>
            <a:endParaRPr lang="en-GB" altLang="en-US" sz="1800" dirty="0" smtClean="0">
              <a:latin typeface="Arial" panose="020B0604020202020204" pitchFamily="34" charset="0"/>
              <a:cs typeface="Arial" panose="020B0604020202020204" pitchFamily="34" charset="0"/>
            </a:endParaRPr>
          </a:p>
          <a:p>
            <a:pPr lvl="1" eaLnBrk="1" hangingPunct="1">
              <a:defRPr/>
            </a:pPr>
            <a:endParaRPr lang="en-GB"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29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85800"/>
            <a:ext cx="9613861" cy="1080938"/>
          </a:xfrm>
        </p:spPr>
        <p:txBody>
          <a:bodyPr>
            <a:normAutofit fontScale="90000"/>
          </a:bodyPr>
          <a:lstStyle/>
          <a:p>
            <a:pPr algn="ctr" eaLnBrk="1" hangingPunct="1"/>
            <a:r>
              <a:rPr lang="en-GB" altLang="en-US" sz="4000" dirty="0" smtClean="0"/>
              <a:t/>
            </a:r>
            <a:br>
              <a:rPr lang="en-GB" altLang="en-US" sz="4000" dirty="0" smtClean="0"/>
            </a:br>
            <a:r>
              <a:rPr lang="en-GB" altLang="en-US" sz="4000" dirty="0" smtClean="0"/>
              <a:t>Transfusion Associated Circulatory Overload</a:t>
            </a:r>
            <a:r>
              <a:rPr lang="en-GB" altLang="en-US" sz="4000" dirty="0"/>
              <a:t/>
            </a:r>
            <a:br>
              <a:rPr lang="en-GB" altLang="en-US" sz="4000" dirty="0"/>
            </a:br>
            <a:r>
              <a:rPr lang="en-GB" altLang="en-US" sz="4000" dirty="0" smtClean="0"/>
              <a:t>(TACO)</a:t>
            </a:r>
          </a:p>
        </p:txBody>
      </p:sp>
      <p:sp>
        <p:nvSpPr>
          <p:cNvPr id="17411" name="Rectangle 3"/>
          <p:cNvSpPr>
            <a:spLocks noGrp="1" noChangeArrowheads="1"/>
          </p:cNvSpPr>
          <p:nvPr>
            <p:ph sz="half" idx="1"/>
          </p:nvPr>
        </p:nvSpPr>
        <p:spPr>
          <a:xfrm>
            <a:off x="152400" y="2057400"/>
            <a:ext cx="6781800" cy="3471337"/>
          </a:xfrm>
        </p:spPr>
        <p:txBody>
          <a:bodyPr>
            <a:normAutofit/>
          </a:bodyPr>
          <a:lstStyle/>
          <a:p>
            <a:pPr>
              <a:lnSpc>
                <a:spcPct val="80000"/>
              </a:lnSpc>
            </a:pPr>
            <a:r>
              <a:rPr lang="en-GB" altLang="en-US" sz="1800" dirty="0" smtClean="0">
                <a:latin typeface="Arial" panose="020B0604020202020204" pitchFamily="34" charset="0"/>
                <a:cs typeface="Arial" panose="020B0604020202020204" pitchFamily="34" charset="0"/>
              </a:rPr>
              <a:t>When referring patients for day case transfusions at </a:t>
            </a:r>
            <a:r>
              <a:rPr lang="en-GB" altLang="en-US" sz="1800" dirty="0" err="1" smtClean="0">
                <a:latin typeface="Arial" panose="020B0604020202020204" pitchFamily="34" charset="0"/>
                <a:cs typeface="Arial" panose="020B0604020202020204" pitchFamily="34" charset="0"/>
              </a:rPr>
              <a:t>Wonford</a:t>
            </a:r>
            <a:r>
              <a:rPr lang="en-GB" altLang="en-US" sz="1800" dirty="0" smtClean="0">
                <a:latin typeface="Arial" panose="020B0604020202020204" pitchFamily="34" charset="0"/>
                <a:cs typeface="Arial" panose="020B0604020202020204" pitchFamily="34" charset="0"/>
              </a:rPr>
              <a:t> </a:t>
            </a:r>
            <a:r>
              <a:rPr lang="en-GB" altLang="en-US" sz="1800" dirty="0" err="1" smtClean="0">
                <a:latin typeface="Arial" panose="020B0604020202020204" pitchFamily="34" charset="0"/>
                <a:cs typeface="Arial" panose="020B0604020202020204" pitchFamily="34" charset="0"/>
              </a:rPr>
              <a:t>Sidmouth</a:t>
            </a:r>
            <a:r>
              <a:rPr lang="en-GB" altLang="en-US" sz="1800" dirty="0" smtClean="0">
                <a:latin typeface="Arial" panose="020B0604020202020204" pitchFamily="34" charset="0"/>
                <a:cs typeface="Arial" panose="020B0604020202020204" pitchFamily="34" charset="0"/>
              </a:rPr>
              <a:t> or Tiverton, consider the patient’s risk of TACO. The referral form will ask for relevant information. </a:t>
            </a:r>
          </a:p>
          <a:p>
            <a:pPr eaLnBrk="1" hangingPunct="1">
              <a:lnSpc>
                <a:spcPct val="80000"/>
              </a:lnSpc>
            </a:pPr>
            <a:endParaRPr lang="en-GB" altLang="en-US" sz="1800" dirty="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SHOT recommend a beside check list of risks which will be assessed  prior to transfusion. </a:t>
            </a:r>
          </a:p>
          <a:p>
            <a:pPr eaLnBrk="1" hangingPunct="1">
              <a:lnSpc>
                <a:spcPct val="80000"/>
              </a:lnSpc>
            </a:pPr>
            <a:endParaRPr lang="en-GB" altLang="en-US" sz="1800" dirty="0">
              <a:latin typeface="Arial" panose="020B0604020202020204" pitchFamily="34" charset="0"/>
              <a:cs typeface="Arial" panose="020B0604020202020204" pitchFamily="34" charset="0"/>
            </a:endParaRPr>
          </a:p>
          <a:p>
            <a:pPr eaLnBrk="1" hangingPunct="1">
              <a:lnSpc>
                <a:spcPct val="80000"/>
              </a:lnSpc>
            </a:pPr>
            <a:r>
              <a:rPr lang="en-GB" altLang="en-US" sz="1800" dirty="0" smtClean="0">
                <a:latin typeface="Arial" panose="020B0604020202020204" pitchFamily="34" charset="0"/>
                <a:cs typeface="Arial" panose="020B0604020202020204" pitchFamily="34" charset="0"/>
              </a:rPr>
              <a:t>If the patient is at risk</a:t>
            </a:r>
            <a:r>
              <a:rPr lang="en-GB" altLang="en-US" sz="1800" dirty="0">
                <a:latin typeface="Arial" panose="020B0604020202020204" pitchFamily="34" charset="0"/>
                <a:cs typeface="Arial" panose="020B0604020202020204" pitchFamily="34" charset="0"/>
              </a:rPr>
              <a:t> </a:t>
            </a:r>
            <a:r>
              <a:rPr lang="en-GB" altLang="en-US" sz="1800" dirty="0" smtClean="0">
                <a:latin typeface="Arial" panose="020B0604020202020204" pitchFamily="34" charset="0"/>
                <a:cs typeface="Arial" panose="020B0604020202020204" pitchFamily="34" charset="0"/>
              </a:rPr>
              <a:t>the staff transfusing the patient will assess whether the transfusion is immediately necessary or whether the condition of the patient can be improved prior to transfusion, they will use single unit transfusion wherever possible, monitor the patient carefully and will consider use of diuretics during transfusion. </a:t>
            </a:r>
            <a:endParaRPr lang="en-GB" altLang="en-US" sz="1800" dirty="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250168" y="2209800"/>
            <a:ext cx="4713868" cy="3695700"/>
          </a:xfrm>
          <a:prstGeom prst="rect">
            <a:avLst/>
          </a:prstGeom>
          <a:noFill/>
        </p:spPr>
      </p:pic>
      <p:sp>
        <p:nvSpPr>
          <p:cNvPr id="3" name="Right Arrow 2"/>
          <p:cNvSpPr/>
          <p:nvPr/>
        </p:nvSpPr>
        <p:spPr>
          <a:xfrm>
            <a:off x="6556949" y="3775778"/>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92112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685800"/>
            <a:ext cx="10972800" cy="1143000"/>
          </a:xfrm>
        </p:spPr>
        <p:txBody>
          <a:bodyPr/>
          <a:lstStyle/>
          <a:p>
            <a:pPr eaLnBrk="1" hangingPunct="1"/>
            <a:r>
              <a:rPr lang="en-GB" altLang="en-US" sz="3200" b="1" dirty="0" smtClean="0"/>
              <a:t>Patient Consent to Blood Transfusion</a:t>
            </a:r>
          </a:p>
        </p:txBody>
      </p:sp>
      <p:sp>
        <p:nvSpPr>
          <p:cNvPr id="13315" name="Rectangle 3"/>
          <p:cNvSpPr>
            <a:spLocks noGrp="1" noChangeArrowheads="1"/>
          </p:cNvSpPr>
          <p:nvPr>
            <p:ph idx="1"/>
          </p:nvPr>
        </p:nvSpPr>
        <p:spPr>
          <a:xfrm>
            <a:off x="304800" y="2438400"/>
            <a:ext cx="9025467" cy="4525962"/>
          </a:xfrm>
        </p:spPr>
        <p:txBody>
          <a:bodyPr>
            <a:normAutofit/>
          </a:bodyPr>
          <a:lstStyle/>
          <a:p>
            <a:pPr eaLnBrk="1" hangingPunct="1"/>
            <a:r>
              <a:rPr lang="en-GB" altLang="en-US" sz="2400" dirty="0" smtClean="0"/>
              <a:t>Written consent is not required for blood transfusion,  but patients should have the risks, benefits and alternatives to transfusion explained to them if possible and recorded in the patient records </a:t>
            </a:r>
          </a:p>
          <a:p>
            <a:pPr eaLnBrk="1" hangingPunct="1"/>
            <a:r>
              <a:rPr lang="en-GB" altLang="en-US" sz="2400" dirty="0" smtClean="0"/>
              <a:t>Provide written information to back up your discussion, for example this leaflet available on all wards</a:t>
            </a:r>
          </a:p>
          <a:p>
            <a:pPr eaLnBrk="1" hangingPunct="1"/>
            <a:r>
              <a:rPr lang="en-GB" altLang="en-US" sz="2400" dirty="0" smtClean="0"/>
              <a:t>Importantly, patients need to be told that once transfused </a:t>
            </a:r>
            <a:r>
              <a:rPr lang="en-GB" altLang="en-US" sz="2400" i="1" dirty="0" smtClean="0"/>
              <a:t>they will no longer be able to donate blood</a:t>
            </a:r>
            <a:r>
              <a:rPr lang="en-GB" altLang="en-US" sz="2400" dirty="0" smtClean="0"/>
              <a:t>. </a:t>
            </a:r>
          </a:p>
          <a:p>
            <a:pPr marL="0" indent="0" eaLnBrk="1" hangingPunct="1">
              <a:buNone/>
            </a:pPr>
            <a:endParaRPr lang="en-GB" altLang="en-US" sz="2400" dirty="0" smtClean="0"/>
          </a:p>
          <a:p>
            <a:pPr eaLnBrk="1" hangingPunct="1"/>
            <a:endParaRPr lang="en-GB" altLang="en-US" sz="2400" dirty="0" smtClean="0"/>
          </a:p>
          <a:p>
            <a:pPr eaLnBrk="1" hangingPunct="1">
              <a:buFont typeface="Wingdings" pitchFamily="2" charset="2"/>
              <a:buNone/>
            </a:pPr>
            <a:r>
              <a:rPr lang="en-GB" altLang="en-US" sz="2400" dirty="0" smtClean="0"/>
              <a:t>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819400"/>
            <a:ext cx="2419349" cy="2614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8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Consenting patients for transfusion</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246325"/>
            <a:ext cx="7884405"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1" y="1916464"/>
            <a:ext cx="11010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82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Requesting and labelling samples for transfusion</a:t>
            </a: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419600" cy="401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2057400"/>
            <a:ext cx="7022432" cy="4216539"/>
          </a:xfrm>
          <a:prstGeom prst="rect">
            <a:avLst/>
          </a:prstGeom>
          <a:noFill/>
        </p:spPr>
        <p:txBody>
          <a:bodyPr wrap="square" rtlCol="0">
            <a:spAutoFit/>
          </a:bodyPr>
          <a:lstStyle/>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400" dirty="0" smtClean="0"/>
              <a:t>In </a:t>
            </a:r>
            <a:r>
              <a:rPr lang="en-GB" sz="2400" dirty="0"/>
              <a:t>the clinical area, there two critical points which can lead to ABO incompatible </a:t>
            </a:r>
            <a:r>
              <a:rPr lang="en-GB" sz="2400" dirty="0" smtClean="0"/>
              <a:t>transfusions, one of these points is at sample taking</a:t>
            </a:r>
          </a:p>
          <a:p>
            <a:pPr marL="342900" indent="-342900">
              <a:buFont typeface="Arial" panose="020B0604020202020204" pitchFamily="34" charset="0"/>
              <a:buChar char="•"/>
            </a:pPr>
            <a:r>
              <a:rPr lang="en-GB" sz="2400" dirty="0" smtClean="0"/>
              <a:t>Every year we receive a number of samples where the blood in the sample is not the blood of the patient identified on the label</a:t>
            </a:r>
          </a:p>
          <a:p>
            <a:endParaRPr lang="en-GB" sz="2000" dirty="0"/>
          </a:p>
          <a:p>
            <a:pPr marL="914400" lvl="1" indent="-457200">
              <a:buFont typeface="+mj-lt"/>
              <a:buAutoNum type="arabicPeriod"/>
            </a:pPr>
            <a:endParaRPr lang="en-GB" sz="2000" dirty="0"/>
          </a:p>
        </p:txBody>
      </p:sp>
    </p:spTree>
    <p:extLst>
      <p:ext uri="{BB962C8B-B14F-4D97-AF65-F5344CB8AC3E}">
        <p14:creationId xmlns:p14="http://schemas.microsoft.com/office/powerpoint/2010/main" val="43460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dirty="0" smtClean="0"/>
              <a:t>The two sample or group check policy</a:t>
            </a:r>
          </a:p>
        </p:txBody>
      </p:sp>
      <p:sp>
        <p:nvSpPr>
          <p:cNvPr id="17411" name="Content Placeholder 2"/>
          <p:cNvSpPr>
            <a:spLocks noGrp="1"/>
          </p:cNvSpPr>
          <p:nvPr>
            <p:ph sz="half" idx="1"/>
          </p:nvPr>
        </p:nvSpPr>
        <p:spPr>
          <a:xfrm>
            <a:off x="143934" y="1989138"/>
            <a:ext cx="7628465" cy="4114800"/>
          </a:xfrm>
        </p:spPr>
        <p:txBody>
          <a:bodyPr>
            <a:normAutofit fontScale="92500"/>
          </a:bodyPr>
          <a:lstStyle/>
          <a:p>
            <a:pPr eaLnBrk="1" hangingPunct="1"/>
            <a:endParaRPr lang="en-GB" altLang="en-US" sz="2400" dirty="0" smtClean="0"/>
          </a:p>
          <a:p>
            <a:pPr eaLnBrk="1" hangingPunct="1"/>
            <a:r>
              <a:rPr lang="en-GB" altLang="en-US" sz="2400" dirty="0" smtClean="0"/>
              <a:t>The transfusion laboratory needs confirmation of a patient’s ABO group from 2 separate samples to reduce the risk from these mislabelled samples</a:t>
            </a:r>
          </a:p>
          <a:p>
            <a:pPr eaLnBrk="1" hangingPunct="1"/>
            <a:r>
              <a:rPr lang="en-GB" altLang="en-US" sz="2400" dirty="0" smtClean="0"/>
              <a:t>1 sample can be historic, 80% of patients have a previous group and save</a:t>
            </a:r>
          </a:p>
          <a:p>
            <a:pPr eaLnBrk="1" hangingPunct="1"/>
            <a:r>
              <a:rPr lang="en-GB" altLang="en-US" dirty="0" smtClean="0"/>
              <a:t>If you are unsure whether you need to take one sample or two, please contact the transfusion laboratory</a:t>
            </a:r>
          </a:p>
          <a:p>
            <a:pPr eaLnBrk="1" hangingPunct="1"/>
            <a:r>
              <a:rPr lang="en-GB" altLang="en-US" sz="2400" dirty="0" smtClean="0"/>
              <a:t>If you need to take 2 samples, you will need 2 request forms, to identify the patient twice and take 2 different samples which </a:t>
            </a:r>
            <a:r>
              <a:rPr lang="en-GB" altLang="en-US" dirty="0" smtClean="0"/>
              <a:t>will be labelled at different times. </a:t>
            </a:r>
            <a:endParaRPr lang="en-GB" altLang="en-US" sz="2400" dirty="0" smtClean="0"/>
          </a:p>
        </p:txBody>
      </p:sp>
      <p:pic>
        <p:nvPicPr>
          <p:cNvPr id="17412" name="Picture 3" descr="\\RDEUsers\FergusonB$\My Pictures\phlebotomy or anaemi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01000" y="2590800"/>
            <a:ext cx="4051300" cy="3311689"/>
          </a:xfrm>
          <a:noFill/>
        </p:spPr>
      </p:pic>
    </p:spTree>
    <p:extLst>
      <p:ext uri="{BB962C8B-B14F-4D97-AF65-F5344CB8AC3E}">
        <p14:creationId xmlns:p14="http://schemas.microsoft.com/office/powerpoint/2010/main" val="4134809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 labelling at GP practice/community</a:t>
            </a:r>
          </a:p>
        </p:txBody>
      </p:sp>
      <p:sp>
        <p:nvSpPr>
          <p:cNvPr id="5" name="Content Placeholder 4"/>
          <p:cNvSpPr>
            <a:spLocks noGrp="1"/>
          </p:cNvSpPr>
          <p:nvPr>
            <p:ph idx="1"/>
          </p:nvPr>
        </p:nvSpPr>
        <p:spPr>
          <a:xfrm>
            <a:off x="807869" y="1971621"/>
            <a:ext cx="10924673" cy="3985295"/>
          </a:xfrm>
        </p:spPr>
        <p:txBody>
          <a:bodyPr/>
          <a:lstStyle/>
          <a:p>
            <a:endParaRPr lang="en-GB" i="1" dirty="0" smtClean="0">
              <a:solidFill>
                <a:srgbClr val="FF0000"/>
              </a:solidFill>
            </a:endParaRPr>
          </a:p>
          <a:p>
            <a:r>
              <a:rPr lang="en-GB" i="1" dirty="0" smtClean="0"/>
              <a:t>In </a:t>
            </a:r>
            <a:r>
              <a:rPr lang="en-GB" i="1" dirty="0"/>
              <a:t>GP surgeries or in patient’s homes, the sample label must always be hand </a:t>
            </a:r>
            <a:r>
              <a:rPr lang="en-GB" i="1" dirty="0" smtClean="0"/>
              <a:t>written</a:t>
            </a:r>
          </a:p>
          <a:p>
            <a:pPr marL="0" indent="0">
              <a:buNone/>
            </a:pPr>
            <a:endParaRPr lang="en-GB" dirty="0"/>
          </a:p>
          <a:p>
            <a:r>
              <a:rPr lang="en-GB" dirty="0"/>
              <a:t>If GP labels or hospital pre printed PAS labels are stuck onto the sample tube the sample will be rejected by the transfusion laboratory</a:t>
            </a:r>
          </a:p>
        </p:txBody>
      </p:sp>
    </p:spTree>
    <p:extLst>
      <p:ext uri="{BB962C8B-B14F-4D97-AF65-F5344CB8AC3E}">
        <p14:creationId xmlns:p14="http://schemas.microsoft.com/office/powerpoint/2010/main" val="244562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soon before transfusion can the sample be taken</a:t>
            </a:r>
            <a:endParaRPr lang="en-GB" dirty="0"/>
          </a:p>
        </p:txBody>
      </p:sp>
      <p:sp>
        <p:nvSpPr>
          <p:cNvPr id="3" name="Content Placeholder 2"/>
          <p:cNvSpPr>
            <a:spLocks noGrp="1"/>
          </p:cNvSpPr>
          <p:nvPr>
            <p:ph idx="1"/>
          </p:nvPr>
        </p:nvSpPr>
        <p:spPr/>
        <p:txBody>
          <a:bodyPr/>
          <a:lstStyle/>
          <a:p>
            <a:r>
              <a:rPr lang="en-GB" dirty="0" smtClean="0"/>
              <a:t>The sample needs to be taken within 72 hours of transfusion</a:t>
            </a:r>
          </a:p>
          <a:p>
            <a:r>
              <a:rPr lang="en-GB" dirty="0" smtClean="0"/>
              <a:t>In chronically transfused haematology patients, if this tight timeline is difficult, an extension to 7 day validity can be requested in discussion with the patient’s consultant</a:t>
            </a:r>
            <a:endParaRPr lang="en-GB" dirty="0"/>
          </a:p>
        </p:txBody>
      </p:sp>
    </p:spTree>
    <p:extLst>
      <p:ext uri="{BB962C8B-B14F-4D97-AF65-F5344CB8AC3E}">
        <p14:creationId xmlns:p14="http://schemas.microsoft.com/office/powerpoint/2010/main" val="329025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40" y="533400"/>
            <a:ext cx="10363200" cy="914400"/>
          </a:xfrm>
        </p:spPr>
        <p:txBody>
          <a:bodyPr/>
          <a:lstStyle/>
          <a:p>
            <a:r>
              <a:rPr lang="en-GB" dirty="0" smtClean="0"/>
              <a:t>There are now 2 request </a:t>
            </a:r>
            <a:r>
              <a:rPr lang="en-GB" dirty="0"/>
              <a:t>forms </a:t>
            </a:r>
          </a:p>
        </p:txBody>
      </p:sp>
      <p:sp>
        <p:nvSpPr>
          <p:cNvPr id="5" name="Content Placeholder 4"/>
          <p:cNvSpPr>
            <a:spLocks noGrp="1"/>
          </p:cNvSpPr>
          <p:nvPr>
            <p:ph sz="half" idx="1"/>
          </p:nvPr>
        </p:nvSpPr>
        <p:spPr>
          <a:xfrm>
            <a:off x="914399" y="1689797"/>
            <a:ext cx="5481052" cy="4543926"/>
          </a:xfrm>
        </p:spPr>
        <p:txBody>
          <a:bodyPr/>
          <a:lstStyle/>
          <a:p>
            <a:pPr marL="0" indent="0">
              <a:buNone/>
            </a:pPr>
            <a:r>
              <a:rPr lang="en-GB" dirty="0"/>
              <a:t>		</a:t>
            </a:r>
          </a:p>
        </p:txBody>
      </p:sp>
      <p:sp>
        <p:nvSpPr>
          <p:cNvPr id="6" name="Content Placeholder 5"/>
          <p:cNvSpPr>
            <a:spLocks noGrp="1"/>
          </p:cNvSpPr>
          <p:nvPr>
            <p:ph sz="half" idx="2"/>
          </p:nvPr>
        </p:nvSpPr>
        <p:spPr>
          <a:xfrm>
            <a:off x="6368719" y="1367968"/>
            <a:ext cx="5678903" cy="4585430"/>
          </a:xfrm>
        </p:spPr>
        <p:txBody>
          <a:bodyPr/>
          <a:lstStyle/>
          <a:p>
            <a:pPr marL="0" indent="0" algn="ctr">
              <a:buNone/>
            </a:pPr>
            <a:r>
              <a:rPr lang="en-GB" sz="1600" dirty="0">
                <a:latin typeface="+mj-lt"/>
              </a:rPr>
              <a:t>Secondary Care request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95892"/>
            <a:ext cx="3265181" cy="4537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6-Point Star 6"/>
          <p:cNvSpPr/>
          <p:nvPr/>
        </p:nvSpPr>
        <p:spPr>
          <a:xfrm>
            <a:off x="381000" y="2057400"/>
            <a:ext cx="2438400" cy="219063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Either form will be accepted by the laboratory</a:t>
            </a:r>
          </a:p>
        </p:txBody>
      </p:sp>
      <p:sp>
        <p:nvSpPr>
          <p:cNvPr id="3" name="TextBox 2"/>
          <p:cNvSpPr txBox="1"/>
          <p:nvPr/>
        </p:nvSpPr>
        <p:spPr>
          <a:xfrm>
            <a:off x="3657600" y="1333272"/>
            <a:ext cx="3048000" cy="338554"/>
          </a:xfrm>
          <a:prstGeom prst="rect">
            <a:avLst/>
          </a:prstGeom>
          <a:noFill/>
        </p:spPr>
        <p:txBody>
          <a:bodyPr wrap="square" rtlCol="0">
            <a:spAutoFit/>
          </a:bodyPr>
          <a:lstStyle/>
          <a:p>
            <a:r>
              <a:rPr lang="en-GB" sz="1600" dirty="0">
                <a:latin typeface="+mj-lt"/>
              </a:rPr>
              <a:t>GP Request </a:t>
            </a:r>
          </a:p>
        </p:txBody>
      </p:sp>
      <p:pic>
        <p:nvPicPr>
          <p:cNvPr id="2" name="Picture 1">
            <a:extLst>
              <a:ext uri="{FF2B5EF4-FFF2-40B4-BE49-F238E27FC236}">
                <a16:creationId xmlns:a16="http://schemas.microsoft.com/office/drawing/2014/main" xmlns="" id="{2E1DBDC7-15F6-4C28-9B86-17EA716E6DB6}"/>
              </a:ext>
            </a:extLst>
          </p:cNvPr>
          <p:cNvPicPr>
            <a:picLocks noChangeAspect="1"/>
          </p:cNvPicPr>
          <p:nvPr/>
        </p:nvPicPr>
        <p:blipFill>
          <a:blip r:embed="rId3"/>
          <a:stretch>
            <a:fillRect/>
          </a:stretch>
        </p:blipFill>
        <p:spPr>
          <a:xfrm>
            <a:off x="7772400" y="1689797"/>
            <a:ext cx="3575264" cy="4543926"/>
          </a:xfrm>
          <a:prstGeom prst="rect">
            <a:avLst/>
          </a:prstGeom>
          <a:ln>
            <a:solidFill>
              <a:schemeClr val="tx1"/>
            </a:solidFill>
          </a:ln>
        </p:spPr>
      </p:pic>
    </p:spTree>
    <p:extLst>
      <p:ext uri="{BB962C8B-B14F-4D97-AF65-F5344CB8AC3E}">
        <p14:creationId xmlns:p14="http://schemas.microsoft.com/office/powerpoint/2010/main" val="197451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t>Blood Transfusion in the UK is generally very safe, but not without risk</a:t>
            </a:r>
          </a:p>
          <a:p>
            <a:endParaRPr lang="en-GB" dirty="0"/>
          </a:p>
          <a:p>
            <a:r>
              <a:rPr lang="en-GB" dirty="0" smtClean="0"/>
              <a:t>The most common preventable risk relates to errors in identifying patients correctly</a:t>
            </a:r>
          </a:p>
          <a:p>
            <a:endParaRPr lang="en-GB" dirty="0"/>
          </a:p>
          <a:p>
            <a:r>
              <a:rPr lang="en-GB" dirty="0" smtClean="0"/>
              <a:t>Blood is donated to us and we must ensure we use it safely and appropriately. Though donated, it costs the hospital £145 per unit to buy from NHS Blood and Transplant.  </a:t>
            </a:r>
          </a:p>
          <a:p>
            <a:endParaRPr lang="en-GB" dirty="0"/>
          </a:p>
        </p:txBody>
      </p:sp>
      <p:pic>
        <p:nvPicPr>
          <p:cNvPr id="6147" name="Picture 3" descr="\\RDEUsers\FergusonB$\My Pictures\Untitled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45212" y="2336800"/>
            <a:ext cx="3598863"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eaLnBrk="1" hangingPunct="1"/>
            <a:r>
              <a:rPr lang="en-GB" altLang="en-US" sz="3600" b="0" dirty="0"/>
              <a:t>How to complete GP request form</a:t>
            </a:r>
          </a:p>
        </p:txBody>
      </p:sp>
      <p:pic>
        <p:nvPicPr>
          <p:cNvPr id="16393" name="Picture 10" descr="\\RDEUsers\FergusonB$\My Pictures\Transfusion 2018.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006824" y="2336800"/>
            <a:ext cx="2962328" cy="3598863"/>
          </a:xfrm>
          <a:noFill/>
        </p:spPr>
      </p:pic>
      <p:sp>
        <p:nvSpPr>
          <p:cNvPr id="16387" name="Rectangle 3"/>
          <p:cNvSpPr>
            <a:spLocks noGrp="1" noChangeArrowheads="1"/>
          </p:cNvSpPr>
          <p:nvPr>
            <p:ph type="body" sz="half" idx="4294967295"/>
          </p:nvPr>
        </p:nvSpPr>
        <p:spPr>
          <a:xfrm>
            <a:off x="0" y="1955800"/>
            <a:ext cx="4852988" cy="4857750"/>
          </a:xfrm>
        </p:spPr>
        <p:txBody>
          <a:bodyPr>
            <a:normAutofit lnSpcReduction="10000"/>
          </a:bodyPr>
          <a:lstStyle/>
          <a:p>
            <a:pPr>
              <a:lnSpc>
                <a:spcPct val="80000"/>
              </a:lnSpc>
            </a:pPr>
            <a:r>
              <a:rPr lang="en-GB" altLang="en-US" sz="2000" dirty="0" smtClean="0"/>
              <a:t>Use </a:t>
            </a:r>
            <a:r>
              <a:rPr lang="en-GB" altLang="en-US" sz="2000" dirty="0"/>
              <a:t>patient sticker or handwrite:</a:t>
            </a:r>
          </a:p>
          <a:p>
            <a:pPr lvl="1">
              <a:lnSpc>
                <a:spcPct val="80000"/>
              </a:lnSpc>
              <a:buFont typeface="Wingdings" panose="05000000000000000000" pitchFamily="2" charset="2"/>
              <a:buChar char="§"/>
            </a:pPr>
            <a:r>
              <a:rPr lang="en-GB" altLang="en-US" sz="1900" dirty="0"/>
              <a:t>Hospital or NHS  number</a:t>
            </a:r>
          </a:p>
          <a:p>
            <a:pPr lvl="1">
              <a:lnSpc>
                <a:spcPct val="80000"/>
              </a:lnSpc>
              <a:buFont typeface="Wingdings" panose="05000000000000000000" pitchFamily="2" charset="2"/>
              <a:buChar char="§"/>
            </a:pPr>
            <a:r>
              <a:rPr lang="en-GB" altLang="en-US" sz="1900" dirty="0"/>
              <a:t>Surname</a:t>
            </a:r>
          </a:p>
          <a:p>
            <a:pPr lvl="1">
              <a:lnSpc>
                <a:spcPct val="80000"/>
              </a:lnSpc>
              <a:buFont typeface="Wingdings" panose="05000000000000000000" pitchFamily="2" charset="2"/>
              <a:buChar char="§"/>
            </a:pPr>
            <a:r>
              <a:rPr lang="en-GB" altLang="en-US" sz="1900" dirty="0"/>
              <a:t>Fore name</a:t>
            </a:r>
          </a:p>
          <a:p>
            <a:pPr lvl="1">
              <a:lnSpc>
                <a:spcPct val="80000"/>
              </a:lnSpc>
              <a:buFont typeface="Wingdings" panose="05000000000000000000" pitchFamily="2" charset="2"/>
              <a:buChar char="§"/>
            </a:pPr>
            <a:r>
              <a:rPr lang="en-GB" altLang="en-US" sz="1900" dirty="0"/>
              <a:t>Date of birth</a:t>
            </a:r>
          </a:p>
          <a:p>
            <a:pPr>
              <a:lnSpc>
                <a:spcPct val="80000"/>
              </a:lnSpc>
            </a:pPr>
            <a:endParaRPr lang="en-GB" altLang="en-US" sz="2000" dirty="0"/>
          </a:p>
          <a:p>
            <a:pPr>
              <a:lnSpc>
                <a:spcPct val="80000"/>
              </a:lnSpc>
            </a:pPr>
            <a:r>
              <a:rPr lang="en-GB" altLang="en-US" sz="2000" dirty="0"/>
              <a:t>Please add requesting DR name, so that we know who to contact </a:t>
            </a:r>
          </a:p>
          <a:p>
            <a:pPr>
              <a:lnSpc>
                <a:spcPct val="80000"/>
              </a:lnSpc>
            </a:pPr>
            <a:endParaRPr lang="en-GB" altLang="en-US" sz="2000" dirty="0"/>
          </a:p>
          <a:p>
            <a:pPr>
              <a:lnSpc>
                <a:spcPct val="80000"/>
              </a:lnSpc>
            </a:pPr>
            <a:r>
              <a:rPr lang="en-GB" altLang="en-US" sz="2000" dirty="0"/>
              <a:t>Complete special requirements</a:t>
            </a:r>
          </a:p>
          <a:p>
            <a:pPr marL="457200" lvl="1" indent="0">
              <a:lnSpc>
                <a:spcPct val="80000"/>
              </a:lnSpc>
              <a:buNone/>
            </a:pPr>
            <a:r>
              <a:rPr lang="en-GB" altLang="en-US" sz="1600" dirty="0"/>
              <a:t>(listed on back of form) 	</a:t>
            </a:r>
            <a:endParaRPr lang="en-GB" altLang="en-US" sz="2000" dirty="0"/>
          </a:p>
          <a:p>
            <a:pPr eaLnBrk="1" hangingPunct="1">
              <a:lnSpc>
                <a:spcPct val="80000"/>
              </a:lnSpc>
            </a:pPr>
            <a:r>
              <a:rPr lang="en-GB" altLang="en-US" sz="2000" dirty="0"/>
              <a:t>Group and save or cross match and number of units, when and where transfusion will take </a:t>
            </a:r>
            <a:r>
              <a:rPr lang="en-GB" altLang="en-US" sz="2000" dirty="0" smtClean="0"/>
              <a:t>place</a:t>
            </a:r>
            <a:endParaRPr lang="en-GB" altLang="en-US" sz="2000" dirty="0"/>
          </a:p>
          <a:p>
            <a:pPr eaLnBrk="1" hangingPunct="1">
              <a:lnSpc>
                <a:spcPct val="80000"/>
              </a:lnSpc>
            </a:pPr>
            <a:r>
              <a:rPr lang="en-GB" altLang="en-US" sz="2000" dirty="0"/>
              <a:t>Meaningful reason for </a:t>
            </a:r>
            <a:r>
              <a:rPr lang="en-GB" altLang="en-US" sz="2000" dirty="0" smtClean="0"/>
              <a:t>transfusion</a:t>
            </a:r>
            <a:r>
              <a:rPr lang="en-GB" altLang="en-US" sz="2000" dirty="0"/>
              <a:t/>
            </a:r>
            <a:br>
              <a:rPr lang="en-GB" altLang="en-US" sz="2000" dirty="0"/>
            </a:br>
            <a:endParaRPr lang="en-GB" altLang="en-US" sz="2000" dirty="0"/>
          </a:p>
          <a:p>
            <a:pPr eaLnBrk="1" hangingPunct="1">
              <a:lnSpc>
                <a:spcPct val="80000"/>
              </a:lnSpc>
            </a:pPr>
            <a:endParaRPr lang="en-GB" altLang="en-US" sz="2400" dirty="0"/>
          </a:p>
        </p:txBody>
      </p:sp>
      <p:sp>
        <p:nvSpPr>
          <p:cNvPr id="16388" name="Right Arrow 3"/>
          <p:cNvSpPr>
            <a:spLocks noChangeArrowheads="1"/>
          </p:cNvSpPr>
          <p:nvPr/>
        </p:nvSpPr>
        <p:spPr bwMode="auto">
          <a:xfrm>
            <a:off x="5683251" y="3422650"/>
            <a:ext cx="1174749" cy="287338"/>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
        <p:nvSpPr>
          <p:cNvPr id="16389" name="Right Arrow 9"/>
          <p:cNvSpPr>
            <a:spLocks noChangeArrowheads="1"/>
          </p:cNvSpPr>
          <p:nvPr/>
        </p:nvSpPr>
        <p:spPr bwMode="auto">
          <a:xfrm>
            <a:off x="5683251" y="2590800"/>
            <a:ext cx="1174749" cy="287338"/>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
        <p:nvSpPr>
          <p:cNvPr id="16390" name="Right Arrow 11"/>
          <p:cNvSpPr>
            <a:spLocks noChangeArrowheads="1"/>
          </p:cNvSpPr>
          <p:nvPr/>
        </p:nvSpPr>
        <p:spPr bwMode="auto">
          <a:xfrm>
            <a:off x="5716293" y="4541838"/>
            <a:ext cx="1174749" cy="287338"/>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
        <p:nvSpPr>
          <p:cNvPr id="16391" name="Right Arrow 12"/>
          <p:cNvSpPr>
            <a:spLocks noChangeArrowheads="1"/>
          </p:cNvSpPr>
          <p:nvPr/>
        </p:nvSpPr>
        <p:spPr bwMode="auto">
          <a:xfrm>
            <a:off x="5710224" y="5151439"/>
            <a:ext cx="1174749" cy="287337"/>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
        <p:nvSpPr>
          <p:cNvPr id="16392" name="Right Arrow 13"/>
          <p:cNvSpPr>
            <a:spLocks noChangeArrowheads="1"/>
          </p:cNvSpPr>
          <p:nvPr/>
        </p:nvSpPr>
        <p:spPr bwMode="auto">
          <a:xfrm>
            <a:off x="5683251" y="5761037"/>
            <a:ext cx="1174749" cy="287338"/>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Tree>
    <p:extLst>
      <p:ext uri="{BB962C8B-B14F-4D97-AF65-F5344CB8AC3E}">
        <p14:creationId xmlns:p14="http://schemas.microsoft.com/office/powerpoint/2010/main" val="34657370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794EAF2-0859-4FA7-B38D-B40E73DFD74A}"/>
              </a:ext>
            </a:extLst>
          </p:cNvPr>
          <p:cNvPicPr>
            <a:picLocks noChangeAspect="1"/>
          </p:cNvPicPr>
          <p:nvPr/>
        </p:nvPicPr>
        <p:blipFill>
          <a:blip r:embed="rId2"/>
          <a:stretch>
            <a:fillRect/>
          </a:stretch>
        </p:blipFill>
        <p:spPr>
          <a:xfrm>
            <a:off x="7818255" y="2046794"/>
            <a:ext cx="3383145" cy="4549924"/>
          </a:xfrm>
          <a:prstGeom prst="rect">
            <a:avLst/>
          </a:prstGeom>
          <a:ln>
            <a:noFill/>
          </a:ln>
        </p:spPr>
      </p:pic>
      <p:sp>
        <p:nvSpPr>
          <p:cNvPr id="4" name="Title 3"/>
          <p:cNvSpPr>
            <a:spLocks noGrp="1"/>
          </p:cNvSpPr>
          <p:nvPr>
            <p:ph type="title"/>
          </p:nvPr>
        </p:nvSpPr>
        <p:spPr/>
        <p:txBody>
          <a:bodyPr/>
          <a:lstStyle/>
          <a:p>
            <a:r>
              <a:rPr lang="en-GB" dirty="0"/>
              <a:t>How to complete secondary care request form</a:t>
            </a:r>
          </a:p>
        </p:txBody>
      </p:sp>
      <p:sp>
        <p:nvSpPr>
          <p:cNvPr id="9" name="Rectangle 3">
            <a:extLst>
              <a:ext uri="{FF2B5EF4-FFF2-40B4-BE49-F238E27FC236}">
                <a16:creationId xmlns:a16="http://schemas.microsoft.com/office/drawing/2014/main" xmlns="" id="{DBBE2536-2B27-40C7-B2EE-C2C95E8E830F}"/>
              </a:ext>
            </a:extLst>
          </p:cNvPr>
          <p:cNvSpPr txBox="1">
            <a:spLocks noChangeArrowheads="1"/>
          </p:cNvSpPr>
          <p:nvPr/>
        </p:nvSpPr>
        <p:spPr bwMode="auto">
          <a:xfrm>
            <a:off x="0" y="1322388"/>
            <a:ext cx="5615517"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ＭＳ Ｐゴシック" pitchFamily="17" charset="-128"/>
                <a:cs typeface="ＭＳ Ｐゴシック" pitchFamily="17" charset="-128"/>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pitchFamily="17" charset="-128"/>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pitchFamily="1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7" charset="-128"/>
              </a:defRPr>
            </a:lvl5pPr>
            <a:lvl6pPr marL="2514600" indent="-228600" algn="l" rtl="0" eaLnBrk="1" fontAlgn="base" hangingPunct="1">
              <a:spcBef>
                <a:spcPct val="20000"/>
              </a:spcBef>
              <a:spcAft>
                <a:spcPct val="0"/>
              </a:spcAft>
              <a:buChar char="»"/>
              <a:defRPr>
                <a:solidFill>
                  <a:schemeClr val="tx1"/>
                </a:solidFill>
                <a:latin typeface="+mn-lt"/>
                <a:ea typeface="ＭＳ Ｐゴシック" pitchFamily="17" charset="-128"/>
              </a:defRPr>
            </a:lvl6pPr>
            <a:lvl7pPr marL="2971800" indent="-228600" algn="l" rtl="0" eaLnBrk="1" fontAlgn="base" hangingPunct="1">
              <a:spcBef>
                <a:spcPct val="20000"/>
              </a:spcBef>
              <a:spcAft>
                <a:spcPct val="0"/>
              </a:spcAft>
              <a:buChar char="»"/>
              <a:defRPr>
                <a:solidFill>
                  <a:schemeClr val="tx1"/>
                </a:solidFill>
                <a:latin typeface="+mn-lt"/>
                <a:ea typeface="ＭＳ Ｐゴシック" pitchFamily="17" charset="-128"/>
              </a:defRPr>
            </a:lvl7pPr>
            <a:lvl8pPr marL="3429000" indent="-228600" algn="l" rtl="0" eaLnBrk="1" fontAlgn="base" hangingPunct="1">
              <a:spcBef>
                <a:spcPct val="20000"/>
              </a:spcBef>
              <a:spcAft>
                <a:spcPct val="0"/>
              </a:spcAft>
              <a:buChar char="»"/>
              <a:defRPr>
                <a:solidFill>
                  <a:schemeClr val="tx1"/>
                </a:solidFill>
                <a:latin typeface="+mn-lt"/>
                <a:ea typeface="ＭＳ Ｐゴシック" pitchFamily="17" charset="-128"/>
              </a:defRPr>
            </a:lvl8pPr>
            <a:lvl9pPr marL="3886200" indent="-228600" algn="l" rtl="0" eaLnBrk="1" fontAlgn="base" hangingPunct="1">
              <a:spcBef>
                <a:spcPct val="20000"/>
              </a:spcBef>
              <a:spcAft>
                <a:spcPct val="0"/>
              </a:spcAft>
              <a:buChar char="»"/>
              <a:defRPr>
                <a:solidFill>
                  <a:schemeClr val="tx1"/>
                </a:solidFill>
                <a:latin typeface="+mn-lt"/>
                <a:ea typeface="ＭＳ Ｐゴシック" pitchFamily="17" charset="-128"/>
              </a:defRPr>
            </a:lvl9pPr>
          </a:lstStyle>
          <a:p>
            <a:pPr>
              <a:lnSpc>
                <a:spcPct val="80000"/>
              </a:lnSpc>
            </a:pPr>
            <a:endParaRPr lang="en-GB" altLang="en-US" sz="2000" kern="0" dirty="0"/>
          </a:p>
          <a:p>
            <a:pPr>
              <a:lnSpc>
                <a:spcPct val="80000"/>
              </a:lnSpc>
            </a:pPr>
            <a:endParaRPr lang="en-GB" altLang="en-US" sz="2000" kern="0" dirty="0"/>
          </a:p>
          <a:p>
            <a:pPr>
              <a:lnSpc>
                <a:spcPct val="80000"/>
              </a:lnSpc>
            </a:pPr>
            <a:endParaRPr lang="en-GB" altLang="en-US" sz="2000" b="1" kern="0" dirty="0" smtClean="0"/>
          </a:p>
          <a:p>
            <a:pPr>
              <a:lnSpc>
                <a:spcPct val="80000"/>
              </a:lnSpc>
            </a:pPr>
            <a:endParaRPr lang="en-GB" altLang="en-US" sz="2000" b="1" kern="0" dirty="0"/>
          </a:p>
          <a:p>
            <a:pPr marL="457200" lvl="1" indent="0">
              <a:lnSpc>
                <a:spcPct val="80000"/>
              </a:lnSpc>
              <a:buNone/>
            </a:pPr>
            <a:endParaRPr lang="en-GB" altLang="en-US" sz="2000" kern="0" dirty="0"/>
          </a:p>
          <a:p>
            <a:pPr>
              <a:lnSpc>
                <a:spcPct val="80000"/>
              </a:lnSpc>
            </a:pPr>
            <a:endParaRPr lang="en-GB" altLang="en-US" sz="2000" kern="0" dirty="0" smtClean="0"/>
          </a:p>
          <a:p>
            <a:pPr>
              <a:lnSpc>
                <a:spcPct val="80000"/>
              </a:lnSpc>
            </a:pPr>
            <a:endParaRPr lang="en-GB" altLang="en-US" sz="2000" kern="0" dirty="0"/>
          </a:p>
          <a:p>
            <a:pPr>
              <a:lnSpc>
                <a:spcPct val="80000"/>
              </a:lnSpc>
            </a:pPr>
            <a:endParaRPr lang="en-GB" altLang="en-US" sz="2000" kern="0" dirty="0" smtClean="0"/>
          </a:p>
          <a:p>
            <a:pPr>
              <a:lnSpc>
                <a:spcPct val="80000"/>
              </a:lnSpc>
            </a:pPr>
            <a:endParaRPr lang="en-GB" altLang="en-US" sz="2000" kern="0" dirty="0"/>
          </a:p>
          <a:p>
            <a:pPr>
              <a:lnSpc>
                <a:spcPct val="80000"/>
              </a:lnSpc>
            </a:pPr>
            <a:endParaRPr lang="en-GB" altLang="en-US" sz="2000" kern="0" dirty="0" smtClean="0"/>
          </a:p>
          <a:p>
            <a:pPr>
              <a:lnSpc>
                <a:spcPct val="80000"/>
              </a:lnSpc>
            </a:pPr>
            <a:r>
              <a:rPr lang="en-GB" altLang="en-US" sz="2000" kern="0" dirty="0" smtClean="0"/>
              <a:t>Fill </a:t>
            </a:r>
            <a:r>
              <a:rPr lang="en-GB" altLang="en-US" sz="2000" kern="0" dirty="0"/>
              <a:t>in Sample date &amp; time, staff taking sample and location fields on request form.</a:t>
            </a:r>
            <a:endParaRPr lang="en-GB" altLang="en-US" sz="2400" kern="0" dirty="0"/>
          </a:p>
        </p:txBody>
      </p:sp>
      <p:sp>
        <p:nvSpPr>
          <p:cNvPr id="10" name="Right Arrow 12">
            <a:extLst>
              <a:ext uri="{FF2B5EF4-FFF2-40B4-BE49-F238E27FC236}">
                <a16:creationId xmlns:a16="http://schemas.microsoft.com/office/drawing/2014/main" xmlns="" id="{BCAC59BD-3154-48A9-86DC-67844B4394D1}"/>
              </a:ext>
            </a:extLst>
          </p:cNvPr>
          <p:cNvSpPr>
            <a:spLocks noChangeArrowheads="1"/>
          </p:cNvSpPr>
          <p:nvPr/>
        </p:nvSpPr>
        <p:spPr bwMode="auto">
          <a:xfrm>
            <a:off x="5813456" y="4340320"/>
            <a:ext cx="1174749" cy="287337"/>
          </a:xfrm>
          <a:prstGeom prst="rightArrow">
            <a:avLst>
              <a:gd name="adj1" fmla="val 50000"/>
              <a:gd name="adj2" fmla="val 50026"/>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charset="0"/>
            </a:endParaRPr>
          </a:p>
        </p:txBody>
      </p:sp>
    </p:spTree>
    <p:extLst>
      <p:ext uri="{BB962C8B-B14F-4D97-AF65-F5344CB8AC3E}">
        <p14:creationId xmlns:p14="http://schemas.microsoft.com/office/powerpoint/2010/main" val="15550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 labelling at GP practice/community</a:t>
            </a:r>
          </a:p>
        </p:txBody>
      </p:sp>
      <p:sp>
        <p:nvSpPr>
          <p:cNvPr id="5" name="Content Placeholder 4"/>
          <p:cNvSpPr>
            <a:spLocks noGrp="1"/>
          </p:cNvSpPr>
          <p:nvPr>
            <p:ph idx="1"/>
          </p:nvPr>
        </p:nvSpPr>
        <p:spPr>
          <a:xfrm>
            <a:off x="807869" y="1971621"/>
            <a:ext cx="10924673" cy="3985295"/>
          </a:xfrm>
        </p:spPr>
        <p:txBody>
          <a:bodyPr/>
          <a:lstStyle/>
          <a:p>
            <a:endParaRPr lang="en-GB" i="1" dirty="0" smtClean="0">
              <a:solidFill>
                <a:srgbClr val="FF0000"/>
              </a:solidFill>
            </a:endParaRPr>
          </a:p>
          <a:p>
            <a:r>
              <a:rPr lang="en-GB" i="1" dirty="0" smtClean="0"/>
              <a:t>In </a:t>
            </a:r>
            <a:r>
              <a:rPr lang="en-GB" i="1" dirty="0"/>
              <a:t>GP surgeries or in patient’s homes, the sample label must always be hand </a:t>
            </a:r>
            <a:r>
              <a:rPr lang="en-GB" i="1" dirty="0" smtClean="0"/>
              <a:t>written</a:t>
            </a:r>
          </a:p>
          <a:p>
            <a:pPr marL="0" indent="0">
              <a:buNone/>
            </a:pPr>
            <a:endParaRPr lang="en-GB" dirty="0"/>
          </a:p>
          <a:p>
            <a:r>
              <a:rPr lang="en-GB" dirty="0"/>
              <a:t>If GP labels or hospital pre printed </a:t>
            </a:r>
            <a:r>
              <a:rPr lang="en-GB" dirty="0" smtClean="0"/>
              <a:t>GP patient labels or hospital PAS </a:t>
            </a:r>
            <a:r>
              <a:rPr lang="en-GB" dirty="0"/>
              <a:t>labels are stuck onto the sample tube the sample will be rejected by the transfusion laboratory</a:t>
            </a:r>
          </a:p>
        </p:txBody>
      </p:sp>
    </p:spTree>
    <p:extLst>
      <p:ext uri="{BB962C8B-B14F-4D97-AF65-F5344CB8AC3E}">
        <p14:creationId xmlns:p14="http://schemas.microsoft.com/office/powerpoint/2010/main" val="56510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Handwritten labels for transfusion must include:</a:t>
            </a:r>
          </a:p>
        </p:txBody>
      </p:sp>
      <p:sp>
        <p:nvSpPr>
          <p:cNvPr id="3" name="Content Placeholder 2"/>
          <p:cNvSpPr>
            <a:spLocks noGrp="1"/>
          </p:cNvSpPr>
          <p:nvPr>
            <p:ph sz="half" idx="1"/>
          </p:nvPr>
        </p:nvSpPr>
        <p:spPr>
          <a:xfrm>
            <a:off x="208549" y="1981200"/>
            <a:ext cx="5785852" cy="4114800"/>
          </a:xfrm>
        </p:spPr>
        <p:txBody>
          <a:bodyPr/>
          <a:lstStyle/>
          <a:p>
            <a:endParaRPr lang="en-GB" dirty="0" smtClean="0"/>
          </a:p>
          <a:p>
            <a:r>
              <a:rPr lang="en-GB" dirty="0" smtClean="0"/>
              <a:t>Patient </a:t>
            </a:r>
            <a:r>
              <a:rPr lang="en-GB" dirty="0"/>
              <a:t>first name</a:t>
            </a:r>
          </a:p>
          <a:p>
            <a:r>
              <a:rPr lang="en-GB" dirty="0"/>
              <a:t>Patient surname</a:t>
            </a:r>
          </a:p>
          <a:p>
            <a:r>
              <a:rPr lang="en-GB" dirty="0"/>
              <a:t>Patient date of birth</a:t>
            </a:r>
          </a:p>
          <a:p>
            <a:r>
              <a:rPr lang="en-GB" dirty="0"/>
              <a:t>Patient hospital number or NHS number </a:t>
            </a:r>
            <a:r>
              <a:rPr lang="en-GB" sz="1800" dirty="0"/>
              <a:t>(the same one as on the request form or either if both on request form) </a:t>
            </a:r>
          </a:p>
          <a:p>
            <a:r>
              <a:rPr lang="en-GB" dirty="0"/>
              <a:t>Sample taker </a:t>
            </a:r>
            <a:r>
              <a:rPr lang="en-GB" dirty="0" smtClean="0"/>
              <a:t>signature</a:t>
            </a:r>
          </a:p>
          <a:p>
            <a:r>
              <a:rPr lang="en-GB" dirty="0" smtClean="0"/>
              <a:t>Date and time</a:t>
            </a:r>
            <a:endParaRPr lang="en-GB" dirty="0"/>
          </a:p>
          <a:p>
            <a:endParaRPr lang="en-GB" dirty="0"/>
          </a:p>
        </p:txBody>
      </p:sp>
      <p:pic>
        <p:nvPicPr>
          <p:cNvPr id="2050" name="Picture 2" descr="\\RDEUsers\FergusonB$\My Pictures\Transfusion sample bott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7106" y="3717758"/>
            <a:ext cx="4500703" cy="2531645"/>
          </a:xfrm>
          <a:prstGeom prst="rect">
            <a:avLst/>
          </a:prstGeom>
          <a:noFill/>
          <a:extLst>
            <a:ext uri="{909E8E84-426E-40DD-AFC4-6F175D3DCCD1}">
              <a14:hiddenFill xmlns:a14="http://schemas.microsoft.com/office/drawing/2010/main">
                <a:solidFill>
                  <a:srgbClr val="FFFFFF"/>
                </a:solidFill>
              </a14:hiddenFill>
            </a:ext>
          </a:extLst>
        </p:spPr>
      </p:pic>
      <p:sp>
        <p:nvSpPr>
          <p:cNvPr id="8" name="6-Point Star 7"/>
          <p:cNvSpPr/>
          <p:nvPr/>
        </p:nvSpPr>
        <p:spPr>
          <a:xfrm>
            <a:off x="8534399" y="1360453"/>
            <a:ext cx="2422357" cy="219063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Patient ID details must </a:t>
            </a:r>
            <a:r>
              <a:rPr lang="en-GB" sz="1400" dirty="0" smtClean="0">
                <a:solidFill>
                  <a:schemeClr val="tx1"/>
                </a:solidFill>
              </a:rPr>
              <a:t>exactly match </a:t>
            </a:r>
            <a:r>
              <a:rPr lang="en-GB" sz="1400" dirty="0">
                <a:solidFill>
                  <a:schemeClr val="tx1"/>
                </a:solidFill>
              </a:rPr>
              <a:t>those on request </a:t>
            </a:r>
            <a:r>
              <a:rPr lang="en-GB" sz="1400" dirty="0" smtClean="0">
                <a:solidFill>
                  <a:schemeClr val="tx1"/>
                </a:solidFill>
              </a:rPr>
              <a:t>form</a:t>
            </a:r>
            <a:endParaRPr lang="en-GB" sz="1400" dirty="0">
              <a:solidFill>
                <a:schemeClr val="tx1"/>
              </a:solidFill>
            </a:endParaRPr>
          </a:p>
        </p:txBody>
      </p:sp>
    </p:spTree>
    <p:extLst>
      <p:ext uri="{BB962C8B-B14F-4D97-AF65-F5344CB8AC3E}">
        <p14:creationId xmlns:p14="http://schemas.microsoft.com/office/powerpoint/2010/main" val="1072703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7" y="792163"/>
            <a:ext cx="11004884" cy="914400"/>
          </a:xfrm>
        </p:spPr>
        <p:txBody>
          <a:bodyPr>
            <a:normAutofit fontScale="90000"/>
          </a:bodyPr>
          <a:lstStyle/>
          <a:p>
            <a:r>
              <a:rPr lang="en-GB" dirty="0"/>
              <a:t>Timeline for requests for community or day case transfusion</a:t>
            </a:r>
          </a:p>
        </p:txBody>
      </p:sp>
      <p:sp>
        <p:nvSpPr>
          <p:cNvPr id="3" name="Content Placeholder 2"/>
          <p:cNvSpPr>
            <a:spLocks noGrp="1"/>
          </p:cNvSpPr>
          <p:nvPr>
            <p:ph idx="1"/>
          </p:nvPr>
        </p:nvSpPr>
        <p:spPr/>
        <p:txBody>
          <a:bodyPr/>
          <a:lstStyle/>
          <a:p>
            <a:endParaRPr lang="en-GB" dirty="0"/>
          </a:p>
          <a:p>
            <a:endParaRPr lang="en-GB" dirty="0"/>
          </a:p>
          <a:p>
            <a:r>
              <a:rPr lang="en-GB" dirty="0"/>
              <a:t>Day 1 	Sample taken, community samples </a:t>
            </a:r>
            <a:r>
              <a:rPr lang="en-GB" dirty="0" smtClean="0"/>
              <a:t>typically 				arrive </a:t>
            </a:r>
            <a:r>
              <a:rPr lang="en-GB" dirty="0"/>
              <a:t>in the laboratory at </a:t>
            </a:r>
            <a:r>
              <a:rPr lang="en-GB" dirty="0" smtClean="0"/>
              <a:t>about 4 - 5pm</a:t>
            </a:r>
            <a:endParaRPr lang="en-GB" dirty="0"/>
          </a:p>
          <a:p>
            <a:r>
              <a:rPr lang="en-GB" dirty="0"/>
              <a:t>Day 2 	Blood cross matched in </a:t>
            </a:r>
            <a:r>
              <a:rPr lang="en-GB" dirty="0" smtClean="0"/>
              <a:t>laboratory</a:t>
            </a:r>
          </a:p>
          <a:p>
            <a:r>
              <a:rPr lang="en-GB" dirty="0" smtClean="0"/>
              <a:t>Day </a:t>
            </a:r>
            <a:r>
              <a:rPr lang="en-GB" dirty="0"/>
              <a:t>3 	Transfusion</a:t>
            </a:r>
          </a:p>
        </p:txBody>
      </p:sp>
    </p:spTree>
    <p:extLst>
      <p:ext uri="{BB962C8B-B14F-4D97-AF65-F5344CB8AC3E}">
        <p14:creationId xmlns:p14="http://schemas.microsoft.com/office/powerpoint/2010/main" val="75817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HOMES</a:t>
            </a:r>
            <a:endParaRPr lang="en-GB" dirty="0"/>
          </a:p>
        </p:txBody>
      </p:sp>
      <p:sp>
        <p:nvSpPr>
          <p:cNvPr id="3" name="Content Placeholder 2"/>
          <p:cNvSpPr>
            <a:spLocks noGrp="1"/>
          </p:cNvSpPr>
          <p:nvPr>
            <p:ph idx="1"/>
          </p:nvPr>
        </p:nvSpPr>
        <p:spPr/>
        <p:txBody>
          <a:bodyPr/>
          <a:lstStyle/>
          <a:p>
            <a:r>
              <a:rPr lang="en-GB" dirty="0"/>
              <a:t>Use restrictive RBC thresholds and the single unit policy where possible so that each transfusion is appropriate</a:t>
            </a:r>
          </a:p>
          <a:p>
            <a:r>
              <a:rPr lang="en-GB" dirty="0"/>
              <a:t>In haematinic deficiency, replace what is missing and use transfusion only when required for end organ symptoms</a:t>
            </a:r>
          </a:p>
          <a:p>
            <a:r>
              <a:rPr lang="en-GB" dirty="0" smtClean="0"/>
              <a:t>When referring patients for day case transfusions consider risk of transfusion associated circulatory overload</a:t>
            </a:r>
          </a:p>
          <a:p>
            <a:r>
              <a:rPr lang="en-GB" dirty="0" smtClean="0"/>
              <a:t>Take care when sample taking, always positively identify your patients. </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94786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Haemovigilance</a:t>
            </a:r>
            <a:r>
              <a:rPr lang="en-GB" dirty="0" smtClean="0"/>
              <a:t> and Serious Hazards of Transfusion</a:t>
            </a:r>
            <a:endParaRPr lang="en-GB" dirty="0"/>
          </a:p>
        </p:txBody>
      </p:sp>
      <p:sp>
        <p:nvSpPr>
          <p:cNvPr id="3" name="Content Placeholder 2"/>
          <p:cNvSpPr>
            <a:spLocks noGrp="1"/>
          </p:cNvSpPr>
          <p:nvPr>
            <p:ph idx="1"/>
          </p:nvPr>
        </p:nvSpPr>
        <p:spPr>
          <a:xfrm>
            <a:off x="609600" y="2667000"/>
            <a:ext cx="7930277" cy="3599316"/>
          </a:xfrm>
        </p:spPr>
        <p:txBody>
          <a:bodyPr>
            <a:normAutofit/>
          </a:bodyPr>
          <a:lstStyle/>
          <a:p>
            <a:r>
              <a:rPr lang="en-GB" dirty="0" smtClean="0"/>
              <a:t>Serious Hazards of Transfusion (SHOT)  was formed in 1996</a:t>
            </a:r>
            <a:endParaRPr lang="en-GB" dirty="0"/>
          </a:p>
          <a:p>
            <a:r>
              <a:rPr lang="en-GB" dirty="0" smtClean="0"/>
              <a:t>National </a:t>
            </a:r>
            <a:r>
              <a:rPr lang="en-GB" dirty="0"/>
              <a:t>v</a:t>
            </a:r>
            <a:r>
              <a:rPr lang="en-GB" dirty="0" smtClean="0"/>
              <a:t>oluntary reporting system recording adverse reactions and events</a:t>
            </a:r>
          </a:p>
          <a:p>
            <a:r>
              <a:rPr lang="en-GB" dirty="0" smtClean="0"/>
              <a:t>It identifies risks, problems and produces recommendations to improve patient safety</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95600"/>
            <a:ext cx="3324853" cy="227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9613861" cy="1080938"/>
          </a:xfrm>
        </p:spPr>
        <p:txBody>
          <a:bodyPr/>
          <a:lstStyle/>
          <a:p>
            <a:r>
              <a:rPr lang="en-GB" dirty="0" smtClean="0"/>
              <a:t>Impact of blood safety and </a:t>
            </a:r>
            <a:r>
              <a:rPr lang="en-GB" dirty="0" err="1" smtClean="0"/>
              <a:t>haemovigilance</a:t>
            </a:r>
            <a:endParaRPr lang="en-GB"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4038600"/>
            <a:ext cx="8229599"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6-Point Star 4"/>
          <p:cNvSpPr/>
          <p:nvPr/>
        </p:nvSpPr>
        <p:spPr>
          <a:xfrm>
            <a:off x="8915400" y="990600"/>
            <a:ext cx="3072341" cy="222656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Requirement for training and competency assessment</a:t>
            </a:r>
            <a:endParaRPr lang="en-GB" dirty="0"/>
          </a:p>
        </p:txBody>
      </p:sp>
      <p:sp>
        <p:nvSpPr>
          <p:cNvPr id="3" name="TextBox 2"/>
          <p:cNvSpPr txBox="1"/>
          <p:nvPr/>
        </p:nvSpPr>
        <p:spPr>
          <a:xfrm>
            <a:off x="304800" y="2057400"/>
            <a:ext cx="9601200" cy="1384995"/>
          </a:xfrm>
          <a:prstGeom prst="rect">
            <a:avLst/>
          </a:prstGeom>
          <a:noFill/>
        </p:spPr>
        <p:txBody>
          <a:bodyPr wrap="square" rtlCol="0">
            <a:spAutoFit/>
          </a:bodyPr>
          <a:lstStyle/>
          <a:p>
            <a:r>
              <a:rPr lang="en-GB" sz="2800" dirty="0" smtClean="0"/>
              <a:t>Since SHOT established, alongside other blood safety initiatives, there has been a steady decrease in the numbers of ABO incompatible transfusions in the NHS</a:t>
            </a:r>
            <a:endParaRPr lang="en-GB" sz="2800" dirty="0"/>
          </a:p>
        </p:txBody>
      </p:sp>
    </p:spTree>
    <p:extLst>
      <p:ext uri="{BB962C8B-B14F-4D97-AF65-F5344CB8AC3E}">
        <p14:creationId xmlns:p14="http://schemas.microsoft.com/office/powerpoint/2010/main" val="2917884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decision to transfuse </a:t>
            </a:r>
            <a:endParaRPr lang="en-GB" dirty="0"/>
          </a:p>
        </p:txBody>
      </p:sp>
      <p:sp>
        <p:nvSpPr>
          <p:cNvPr id="6" name="Content Placeholder 5"/>
          <p:cNvSpPr>
            <a:spLocks noGrp="1"/>
          </p:cNvSpPr>
          <p:nvPr>
            <p:ph idx="1"/>
          </p:nvPr>
        </p:nvSpPr>
        <p:spPr/>
        <p:txBody>
          <a:bodyPr/>
          <a:lstStyle/>
          <a:p>
            <a:endParaRPr lang="en-GB" dirty="0" smtClean="0"/>
          </a:p>
          <a:p>
            <a:r>
              <a:rPr lang="en-GB" dirty="0" smtClean="0"/>
              <a:t>Red cell use has declined by over 20 % in the last 20 years </a:t>
            </a:r>
          </a:p>
          <a:p>
            <a:r>
              <a:rPr lang="en-GB" dirty="0" smtClean="0"/>
              <a:t>There is increasing evidence that the use of restrictive transfusion thresholds improves patient morbidity and mortality</a:t>
            </a:r>
          </a:p>
          <a:p>
            <a:r>
              <a:rPr lang="en-GB" b="1" dirty="0" smtClean="0"/>
              <a:t>Patient Blood Management </a:t>
            </a:r>
            <a:r>
              <a:rPr lang="en-GB" dirty="0" smtClean="0"/>
              <a:t>comprises a series of initiatives designed to help ensure appropriate transfusion for every patient</a:t>
            </a:r>
            <a:endParaRPr lang="en-GB" dirty="0"/>
          </a:p>
        </p:txBody>
      </p:sp>
    </p:spTree>
    <p:extLst>
      <p:ext uri="{BB962C8B-B14F-4D97-AF65-F5344CB8AC3E}">
        <p14:creationId xmlns:p14="http://schemas.microsoft.com/office/powerpoint/2010/main" val="288976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Blood Management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7671121"/>
              </p:ext>
            </p:extLst>
          </p:nvPr>
        </p:nvGraphicFramePr>
        <p:xfrm>
          <a:off x="228600" y="2362200"/>
          <a:ext cx="7086600"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96200" y="2438400"/>
            <a:ext cx="4191000"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Nationally agreed restrictive thresholds for transfusion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Improved surgical techniques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Pre operative anaemia management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Single unit transfusion policy in stable adult inpatients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Correction of cause of anaemia </a:t>
            </a:r>
            <a:r>
              <a:rPr lang="en-GB" dirty="0" err="1" smtClean="0"/>
              <a:t>eg</a:t>
            </a:r>
            <a:r>
              <a:rPr lang="en-GB" dirty="0" smtClean="0"/>
              <a:t> iron/B12 and Folate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of Cell salvage</a:t>
            </a:r>
            <a:endParaRPr lang="en-GB" dirty="0"/>
          </a:p>
        </p:txBody>
      </p:sp>
    </p:spTree>
    <p:extLst>
      <p:ext uri="{BB962C8B-B14F-4D97-AF65-F5344CB8AC3E}">
        <p14:creationId xmlns:p14="http://schemas.microsoft.com/office/powerpoint/2010/main" val="323502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91" y="2057400"/>
            <a:ext cx="9613861" cy="4495800"/>
          </a:xfrm>
        </p:spPr>
        <p:txBody>
          <a:bodyPr>
            <a:normAutofit fontScale="92500"/>
          </a:bodyPr>
          <a:lstStyle/>
          <a:p>
            <a:r>
              <a:rPr lang="en-GB" sz="2200" dirty="0" smtClean="0"/>
              <a:t>National Indications include:</a:t>
            </a:r>
          </a:p>
          <a:p>
            <a:endParaRPr lang="en-GB" sz="2200" dirty="0" smtClean="0"/>
          </a:p>
          <a:p>
            <a:pPr lvl="1"/>
            <a:r>
              <a:rPr lang="en-GB" sz="2100" b="1" dirty="0" smtClean="0"/>
              <a:t>stable </a:t>
            </a:r>
            <a:r>
              <a:rPr lang="en-GB" sz="2100" b="1" dirty="0"/>
              <a:t>acute anaemia</a:t>
            </a:r>
            <a:r>
              <a:rPr lang="en-GB" sz="2100" dirty="0"/>
              <a:t>, </a:t>
            </a:r>
            <a:r>
              <a:rPr lang="en-GB" sz="2100" dirty="0" smtClean="0"/>
              <a:t>threshold </a:t>
            </a:r>
            <a:r>
              <a:rPr lang="en-GB" sz="2100" dirty="0"/>
              <a:t>of 70 g/litre and a target of 70–90 </a:t>
            </a:r>
            <a:r>
              <a:rPr lang="en-GB" sz="2100" dirty="0" smtClean="0"/>
              <a:t>g/litre; </a:t>
            </a:r>
            <a:endParaRPr lang="en-GB" sz="2100" i="1" dirty="0" smtClean="0">
              <a:effectLst>
                <a:outerShdw blurRad="38100" dist="38100" dir="2700000" algn="tl">
                  <a:srgbClr val="000000">
                    <a:alpha val="43137"/>
                  </a:srgbClr>
                </a:outerShdw>
              </a:effectLst>
            </a:endParaRPr>
          </a:p>
          <a:p>
            <a:pPr lvl="1"/>
            <a:endParaRPr lang="en-GB" sz="2100" dirty="0"/>
          </a:p>
          <a:p>
            <a:pPr lvl="1"/>
            <a:r>
              <a:rPr lang="en-GB" sz="2100" b="1" dirty="0" smtClean="0"/>
              <a:t>acute </a:t>
            </a:r>
            <a:r>
              <a:rPr lang="en-GB" sz="2100" b="1" dirty="0"/>
              <a:t>coronary syndrome</a:t>
            </a:r>
            <a:r>
              <a:rPr lang="en-GB" sz="2100" dirty="0"/>
              <a:t>, </a:t>
            </a:r>
            <a:r>
              <a:rPr lang="en-GB" sz="2100" dirty="0" smtClean="0"/>
              <a:t>threshold </a:t>
            </a:r>
            <a:r>
              <a:rPr lang="en-GB" sz="2100" dirty="0"/>
              <a:t>of 80 g/litre and a target of 80–100 </a:t>
            </a:r>
            <a:r>
              <a:rPr lang="en-GB" sz="2100" dirty="0" smtClean="0"/>
              <a:t>g/litre</a:t>
            </a:r>
          </a:p>
          <a:p>
            <a:pPr marL="457200" lvl="1" indent="0">
              <a:buNone/>
            </a:pPr>
            <a:r>
              <a:rPr lang="en-GB" sz="2100" dirty="0" smtClean="0"/>
              <a:t> </a:t>
            </a:r>
            <a:endParaRPr lang="en-GB" sz="2100" dirty="0"/>
          </a:p>
          <a:p>
            <a:pPr lvl="1"/>
            <a:r>
              <a:rPr lang="en-GB" sz="2100" b="1" dirty="0" smtClean="0"/>
              <a:t>chronic </a:t>
            </a:r>
            <a:r>
              <a:rPr lang="en-GB" sz="2100" b="1" dirty="0"/>
              <a:t>anaemia</a:t>
            </a:r>
            <a:r>
              <a:rPr lang="en-GB" sz="2100" dirty="0"/>
              <a:t>, maintain a haemoglobin that prevents symptoms, with a suggested initial threshold of </a:t>
            </a:r>
            <a:r>
              <a:rPr lang="en-GB" sz="2100" dirty="0" smtClean="0"/>
              <a:t>80g/l</a:t>
            </a:r>
          </a:p>
          <a:p>
            <a:pPr lvl="1"/>
            <a:endParaRPr lang="en-GB" sz="2100" dirty="0"/>
          </a:p>
          <a:p>
            <a:pPr lvl="1"/>
            <a:r>
              <a:rPr lang="en-GB" sz="2100" dirty="0"/>
              <a:t>In patients with ischaemic stroke, traumatic brain injury, severe sepsis or undergoing radiotherapy a higher transfusion trigger  may be beneficial</a:t>
            </a:r>
          </a:p>
          <a:p>
            <a:pPr marL="0" indent="0">
              <a:buNone/>
            </a:pPr>
            <a:r>
              <a:rPr lang="en-GB" sz="2100" dirty="0" smtClean="0"/>
              <a:t> </a:t>
            </a:r>
            <a:endParaRPr lang="en-GB" dirty="0"/>
          </a:p>
        </p:txBody>
      </p:sp>
      <p:sp>
        <p:nvSpPr>
          <p:cNvPr id="4" name="Title 1"/>
          <p:cNvSpPr>
            <a:spLocks noGrp="1"/>
          </p:cNvSpPr>
          <p:nvPr>
            <p:ph type="title"/>
          </p:nvPr>
        </p:nvSpPr>
        <p:spPr>
          <a:xfrm>
            <a:off x="533400" y="595462"/>
            <a:ext cx="9613861" cy="1080938"/>
          </a:xfrm>
        </p:spPr>
        <p:txBody>
          <a:bodyPr>
            <a:normAutofit/>
          </a:bodyPr>
          <a:lstStyle/>
          <a:p>
            <a:pPr algn="ctr"/>
            <a:r>
              <a:rPr lang="en-GB" sz="3200" dirty="0" smtClean="0"/>
              <a:t>National restrictive thresholds for RBC Transfusion</a:t>
            </a:r>
            <a:endParaRPr lang="en-GB"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133600"/>
            <a:ext cx="181950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78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Size matters.......</a:t>
            </a:r>
          </a:p>
        </p:txBody>
      </p:sp>
      <p:sp>
        <p:nvSpPr>
          <p:cNvPr id="9219" name="Rectangle 3"/>
          <p:cNvSpPr>
            <a:spLocks noGrp="1" noChangeArrowheads="1"/>
          </p:cNvSpPr>
          <p:nvPr>
            <p:ph idx="1"/>
          </p:nvPr>
        </p:nvSpPr>
        <p:spPr>
          <a:xfrm>
            <a:off x="624417" y="1412876"/>
            <a:ext cx="6527800" cy="4784725"/>
          </a:xfrm>
        </p:spPr>
        <p:txBody>
          <a:bodyPr/>
          <a:lstStyle/>
          <a:p>
            <a:pPr eaLnBrk="1" hangingPunct="1">
              <a:defRPr/>
            </a:pPr>
            <a:endParaRPr lang="en-GB" altLang="en-US" sz="2000" dirty="0" smtClean="0"/>
          </a:p>
          <a:p>
            <a:pPr eaLnBrk="1" hangingPunct="1">
              <a:defRPr/>
            </a:pPr>
            <a:endParaRPr lang="en-GB" altLang="en-US" sz="2000" dirty="0"/>
          </a:p>
          <a:p>
            <a:pPr eaLnBrk="1" hangingPunct="1">
              <a:defRPr/>
            </a:pPr>
            <a:r>
              <a:rPr lang="en-GB" altLang="en-US" sz="2400" dirty="0" smtClean="0"/>
              <a:t>The rule that 1 unit of blood increases </a:t>
            </a:r>
            <a:r>
              <a:rPr lang="en-GB" altLang="en-US" sz="2400" dirty="0" err="1" smtClean="0"/>
              <a:t>Hb</a:t>
            </a:r>
            <a:r>
              <a:rPr lang="en-GB" altLang="en-US" sz="2400" dirty="0" smtClean="0"/>
              <a:t> by 10 g/l holds for someone of 70 kg; in someone weighing 50 kg the </a:t>
            </a:r>
            <a:r>
              <a:rPr lang="en-GB" altLang="en-US" sz="2400" dirty="0" err="1" smtClean="0"/>
              <a:t>Hb</a:t>
            </a:r>
            <a:r>
              <a:rPr lang="en-GB" altLang="en-US" sz="2400" dirty="0" smtClean="0"/>
              <a:t> may rise by 15 to 20 g/l after 1 unit</a:t>
            </a:r>
          </a:p>
          <a:p>
            <a:pPr eaLnBrk="1" hangingPunct="1">
              <a:defRPr/>
            </a:pPr>
            <a:endParaRPr lang="en-GB" altLang="en-US" sz="2400" dirty="0" smtClean="0"/>
          </a:p>
          <a:p>
            <a:pPr eaLnBrk="1" hangingPunct="1">
              <a:defRPr/>
            </a:pPr>
            <a:r>
              <a:rPr lang="en-GB" altLang="en-US" sz="2400" dirty="0" smtClean="0"/>
              <a:t>It is very rare to need to transfuse to over 100 g/l</a:t>
            </a:r>
          </a:p>
          <a:p>
            <a:pPr marL="0" indent="0" eaLnBrk="1" hangingPunct="1">
              <a:buFont typeface="Arial" charset="0"/>
              <a:buNone/>
              <a:defRPr/>
            </a:pPr>
            <a:r>
              <a:rPr lang="en-GB" altLang="en-US" sz="2400" dirty="0" smtClean="0"/>
              <a:t> </a:t>
            </a:r>
          </a:p>
        </p:txBody>
      </p:sp>
      <p:pic>
        <p:nvPicPr>
          <p:cNvPr id="11268" name="Picture 6" descr="Image result for little and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2276475"/>
            <a:ext cx="510116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91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685800"/>
            <a:ext cx="9601200" cy="1066130"/>
          </a:xfrm>
        </p:spPr>
        <p:txBody>
          <a:bodyPr>
            <a:normAutofit/>
          </a:bodyPr>
          <a:lstStyle/>
          <a:p>
            <a:pPr eaLnBrk="1" hangingPunct="1"/>
            <a:r>
              <a:rPr lang="en-GB" altLang="en-US" dirty="0" smtClean="0"/>
              <a:t>Haematinic deficiency: Iron deficiency</a:t>
            </a:r>
          </a:p>
        </p:txBody>
      </p:sp>
      <p:sp>
        <p:nvSpPr>
          <p:cNvPr id="12291" name="Rectangle 3"/>
          <p:cNvSpPr>
            <a:spLocks noGrp="1" noChangeArrowheads="1"/>
          </p:cNvSpPr>
          <p:nvPr>
            <p:ph sz="half" idx="1"/>
          </p:nvPr>
        </p:nvSpPr>
        <p:spPr>
          <a:xfrm>
            <a:off x="304800" y="2167247"/>
            <a:ext cx="7772400" cy="4525963"/>
          </a:xfrm>
        </p:spPr>
        <p:txBody>
          <a:bodyPr>
            <a:normAutofit fontScale="92500"/>
          </a:bodyPr>
          <a:lstStyle/>
          <a:p>
            <a:pPr eaLnBrk="1" hangingPunct="1"/>
            <a:endParaRPr lang="en-GB" altLang="en-US" sz="2400" dirty="0" smtClean="0"/>
          </a:p>
          <a:p>
            <a:pPr eaLnBrk="1" hangingPunct="1"/>
            <a:r>
              <a:rPr lang="en-GB" altLang="en-US" sz="2400" dirty="0" smtClean="0"/>
              <a:t>Chronic iron deficiency anaemia  is not an indication for transfusion unless symptoms of end organ symptoms such as angina, claudication</a:t>
            </a:r>
          </a:p>
          <a:p>
            <a:r>
              <a:rPr lang="en-GB" altLang="en-US" dirty="0"/>
              <a:t>Oral iron is first line treatment but if not tolerated or ineffective  then IV iron can be given</a:t>
            </a:r>
          </a:p>
          <a:p>
            <a:pPr eaLnBrk="1" hangingPunct="1"/>
            <a:r>
              <a:rPr lang="en-GB" altLang="en-US" sz="2400" dirty="0" smtClean="0"/>
              <a:t>1g </a:t>
            </a:r>
            <a:r>
              <a:rPr lang="en-GB" altLang="en-US" sz="2400" dirty="0" err="1" smtClean="0"/>
              <a:t>monofer</a:t>
            </a:r>
            <a:r>
              <a:rPr lang="en-GB" altLang="en-US" sz="2400" dirty="0" smtClean="0"/>
              <a:t> contains the same amount of iron as contained in 4 units RBC</a:t>
            </a:r>
          </a:p>
          <a:p>
            <a:pPr eaLnBrk="1" hangingPunct="1"/>
            <a:r>
              <a:rPr lang="en-GB" altLang="en-US" sz="2400" dirty="0" smtClean="0"/>
              <a:t>Haemoglobin levels will start to improve in 7 to 14 days</a:t>
            </a:r>
          </a:p>
          <a:p>
            <a:pPr eaLnBrk="1" hangingPunct="1"/>
            <a:r>
              <a:rPr lang="en-GB" altLang="en-US" dirty="0" smtClean="0"/>
              <a:t>Intravenous iron can be arranged in </a:t>
            </a:r>
            <a:r>
              <a:rPr lang="en-GB" altLang="en-US" dirty="0" err="1" smtClean="0"/>
              <a:t>Sidmouth</a:t>
            </a:r>
            <a:r>
              <a:rPr lang="en-GB" altLang="en-US" dirty="0" smtClean="0"/>
              <a:t> or Tiverton Community hospitals or via </a:t>
            </a:r>
            <a:r>
              <a:rPr lang="en-GB" altLang="en-US" dirty="0" err="1" smtClean="0"/>
              <a:t>Wynard</a:t>
            </a:r>
            <a:r>
              <a:rPr lang="en-GB" altLang="en-US" dirty="0" smtClean="0"/>
              <a:t> Ambulatory unit</a:t>
            </a:r>
            <a:endParaRPr lang="en-GB" altLang="en-US"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173" y="5257800"/>
            <a:ext cx="2590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anemia1"/>
          <p:cNvPicPr>
            <a:picLocks noChangeAspect="1" noChangeArrowheads="1"/>
          </p:cNvPicPr>
          <p:nvPr/>
        </p:nvPicPr>
        <p:blipFill>
          <a:blip r:embed="rId3">
            <a:extLst>
              <a:ext uri="{28A0092B-C50C-407E-A947-70E740481C1C}">
                <a14:useLocalDpi xmlns:a14="http://schemas.microsoft.com/office/drawing/2010/main" val="0"/>
              </a:ext>
            </a:extLst>
          </a:blip>
          <a:srcRect l="54536" t="22914" r="8818" b="24756"/>
          <a:stretch>
            <a:fillRect/>
          </a:stretch>
        </p:blipFill>
        <p:spPr bwMode="auto">
          <a:xfrm>
            <a:off x="8686800" y="2057400"/>
            <a:ext cx="30702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718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5087</TotalTime>
  <Words>1285</Words>
  <Application>Microsoft Office PowerPoint</Application>
  <PresentationFormat>Custom</PresentationFormat>
  <Paragraphs>171</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Berlin</vt:lpstr>
      <vt:lpstr>Blood Transfusion Safety update for Primary Care</vt:lpstr>
      <vt:lpstr>Introduction</vt:lpstr>
      <vt:lpstr>Haemovigilance and Serious Hazards of Transfusion</vt:lpstr>
      <vt:lpstr>Impact of blood safety and haemovigilance</vt:lpstr>
      <vt:lpstr>The decision to transfuse </vt:lpstr>
      <vt:lpstr>Patient Blood Management</vt:lpstr>
      <vt:lpstr>National restrictive thresholds for RBC Transfusion</vt:lpstr>
      <vt:lpstr>Size matters.......</vt:lpstr>
      <vt:lpstr>Haematinic deficiency: Iron deficiency</vt:lpstr>
      <vt:lpstr>Risks of Blood Transfusion</vt:lpstr>
      <vt:lpstr>Risks of blood transfusion</vt:lpstr>
      <vt:lpstr> Transfusion Associated Circulatory Overload (TACO)</vt:lpstr>
      <vt:lpstr>Patient Consent to Blood Transfusion</vt:lpstr>
      <vt:lpstr>Consenting patients for transfusion</vt:lpstr>
      <vt:lpstr>Requesting and labelling samples for transfusion</vt:lpstr>
      <vt:lpstr>The two sample or group check policy</vt:lpstr>
      <vt:lpstr>Sample labelling at GP practice/community</vt:lpstr>
      <vt:lpstr>How soon before transfusion can the sample be taken</vt:lpstr>
      <vt:lpstr>There are now 2 request forms </vt:lpstr>
      <vt:lpstr>How to complete GP request form</vt:lpstr>
      <vt:lpstr>How to complete secondary care request form</vt:lpstr>
      <vt:lpstr>Sample labelling at GP practice/community</vt:lpstr>
      <vt:lpstr>Handwritten labels for transfusion must include:</vt:lpstr>
      <vt:lpstr>Timeline for requests for community or day case transfusion</vt:lpstr>
      <vt:lpstr>TAKE HOMES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sampling for transfusion</dc:title>
  <dc:creator>thomas murphy</dc:creator>
  <cp:lastModifiedBy>foldsr</cp:lastModifiedBy>
  <cp:revision>198</cp:revision>
  <cp:lastPrinted>2020-08-03T13:16:44Z</cp:lastPrinted>
  <dcterms:created xsi:type="dcterms:W3CDTF">2020-04-06T10:19:13Z</dcterms:created>
  <dcterms:modified xsi:type="dcterms:W3CDTF">2021-12-14T16:59:24Z</dcterms:modified>
</cp:coreProperties>
</file>