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42" r:id="rId3"/>
    <p:sldId id="381" r:id="rId4"/>
    <p:sldId id="416" r:id="rId5"/>
    <p:sldId id="420" r:id="rId6"/>
    <p:sldId id="424" r:id="rId7"/>
    <p:sldId id="382" r:id="rId8"/>
    <p:sldId id="448" r:id="rId9"/>
    <p:sldId id="443" r:id="rId10"/>
    <p:sldId id="445" r:id="rId11"/>
    <p:sldId id="446" r:id="rId12"/>
    <p:sldId id="447" r:id="rId13"/>
    <p:sldId id="449" r:id="rId14"/>
    <p:sldId id="450" r:id="rId1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7" charset="0"/>
        <a:ea typeface="ＭＳ Ｐゴシック" pitchFamily="17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7" charset="0"/>
        <a:ea typeface="ＭＳ Ｐゴシック" pitchFamily="17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7" charset="0"/>
        <a:ea typeface="ＭＳ Ｐゴシック" pitchFamily="17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7" charset="0"/>
        <a:ea typeface="ＭＳ Ｐゴシック" pitchFamily="17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7" charset="0"/>
        <a:ea typeface="ＭＳ Ｐゴシック" pitchFamily="17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7" charset="0"/>
        <a:ea typeface="ＭＳ Ｐゴシック" pitchFamily="17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7" charset="0"/>
        <a:ea typeface="ＭＳ Ｐゴシック" pitchFamily="17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7" charset="0"/>
        <a:ea typeface="ＭＳ Ｐゴシック" pitchFamily="17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7" charset="0"/>
        <a:ea typeface="ＭＳ Ｐゴシック" pitchFamily="17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D65"/>
    <a:srgbClr val="01539F"/>
    <a:srgbClr val="0071B9"/>
    <a:srgbClr val="008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8DB9DA72-2711-49B9-A596-BF8F2264C738}" type="datetimeFigureOut">
              <a:rPr lang="en-GB" smtClean="0"/>
              <a:t>25/10/2021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92614A39-E115-4266-8BAE-093C8F3F62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254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FCDCA0DC-B07D-413E-B07B-2D43B4A3C341}" type="datetimeFigureOut">
              <a:rPr lang="en-GB" smtClean="0"/>
              <a:t>25/10/2021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141A97A2-5C25-45FA-95DD-49DE96D2E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60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Barrie to send some slides is this the best way for staff to understand this especially as some non registered staff</a:t>
            </a:r>
          </a:p>
          <a:p>
            <a:r>
              <a:rPr lang="en-GB" dirty="0" err="1"/>
              <a:t>tWill</a:t>
            </a:r>
            <a:r>
              <a:rPr lang="en-GB" dirty="0"/>
              <a:t>, can this be interactive? </a:t>
            </a:r>
            <a:r>
              <a:rPr lang="en-GB" baseline="0" dirty="0"/>
              <a:t> can the staff view the blank table first and put in their answers and then overlay the answers to check they are correct?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A97A2-5C25-45FA-95DD-49DE96D2E2E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472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Reduction in</a:t>
            </a:r>
            <a:r>
              <a:rPr lang="en-GB" baseline="0" dirty="0"/>
              <a:t> ABO incompatible transfusion events is a direct result of SHOT – reporting, analysing the data and making recommendations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B83BCC-9279-4601-A947-1A86027227C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700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265EF-9F8C-4B09-B0C1-243D5B652F5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665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 added a bit to the bottom paragraph alter as required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1A97A2-5C25-45FA-95DD-49DE96D2E2E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56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42723EC-4B43-41FC-99D4-0A7DE717E6D6}" type="slidenum">
              <a:rPr lang="en-GB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49689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6BD2393-07D2-42AF-ADB0-F6D80A6B2BD6}" type="slidenum">
              <a:rPr lang="en-GB" altLang="en-US"/>
              <a:pPr algn="r" eaLnBrk="1" hangingPunct="1"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3891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altLang="en-US" sz="2000"/>
              <a:t>May use PAS label on form only.</a:t>
            </a:r>
          </a:p>
          <a:p>
            <a:pPr eaLnBrk="1" hangingPunct="1">
              <a:spcBef>
                <a:spcPct val="0"/>
              </a:spcBef>
            </a:pPr>
            <a:endParaRPr lang="en-GB" altLang="en-US" sz="2000"/>
          </a:p>
          <a:p>
            <a:pPr eaLnBrk="1" hangingPunct="1">
              <a:spcBef>
                <a:spcPct val="0"/>
              </a:spcBef>
            </a:pPr>
            <a:r>
              <a:rPr lang="en-GB" altLang="en-US" sz="2000"/>
              <a:t>Remember SBAR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2000"/>
              <a:t>Most samples come in either low Hb or bleeding.</a:t>
            </a:r>
          </a:p>
          <a:p>
            <a:pPr eaLnBrk="1" hangingPunct="1">
              <a:spcBef>
                <a:spcPct val="0"/>
              </a:spcBef>
            </a:pPr>
            <a:endParaRPr lang="en-GB" altLang="en-US" sz="2000"/>
          </a:p>
          <a:p>
            <a:pPr eaLnBrk="1" hangingPunct="1">
              <a:spcBef>
                <a:spcPct val="0"/>
              </a:spcBef>
            </a:pPr>
            <a:r>
              <a:rPr lang="en-GB" altLang="en-US" sz="2000"/>
              <a:t>Must tick yes/no in the irradiated.</a:t>
            </a:r>
          </a:p>
          <a:p>
            <a:pPr eaLnBrk="1" hangingPunct="1">
              <a:spcBef>
                <a:spcPct val="0"/>
              </a:spcBef>
            </a:pPr>
            <a:endParaRPr lang="en-GB" altLang="en-US" sz="2000"/>
          </a:p>
          <a:p>
            <a:pPr eaLnBrk="1" hangingPunct="1">
              <a:spcBef>
                <a:spcPct val="0"/>
              </a:spcBef>
            </a:pPr>
            <a:r>
              <a:rPr lang="en-GB" altLang="en-US" sz="2000"/>
              <a:t>WE USE MONOVETTE sample tubes.</a:t>
            </a:r>
          </a:p>
        </p:txBody>
      </p:sp>
      <p:sp>
        <p:nvSpPr>
          <p:cNvPr id="38918" name="Slide Number Placeholder 3"/>
          <p:cNvSpPr txBox="1">
            <a:spLocks noGrp="1"/>
          </p:cNvSpPr>
          <p:nvPr/>
        </p:nvSpPr>
        <p:spPr bwMode="auto">
          <a:xfrm>
            <a:off x="3849689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4090CA-80B7-4390-8ED3-EF7A70D35B83}" type="slidenum">
              <a:rPr lang="en-GB" altLang="en-US">
                <a:latin typeface="Calibri" pitchFamily="34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en-GB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3001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2605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0952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5210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458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177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69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6367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862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504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34939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92163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0" y="6313488"/>
            <a:ext cx="9144000" cy="544512"/>
          </a:xfrm>
          <a:prstGeom prst="rect">
            <a:avLst/>
          </a:prstGeom>
          <a:solidFill>
            <a:srgbClr val="104D6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2pPr>
            <a:lvl3pPr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3pPr>
            <a:lvl4pPr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4pPr>
            <a:lvl5pPr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9pPr>
          </a:lstStyle>
          <a:p>
            <a:endParaRPr lang="en-US" altLang="en-US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151313" y="6388100"/>
            <a:ext cx="472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2pPr>
            <a:lvl3pPr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3pPr>
            <a:lvl4pPr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4pPr>
            <a:lvl5pPr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7" charset="0"/>
                <a:ea typeface="ＭＳ Ｐゴシック" pitchFamily="17" charset="-128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GB" altLang="en-US" sz="1600" b="1">
                <a:solidFill>
                  <a:schemeClr val="bg1"/>
                </a:solidFill>
                <a:latin typeface="Arial" charset="0"/>
              </a:rPr>
              <a:t>R</a:t>
            </a:r>
            <a:r>
              <a:rPr lang="en-GB" altLang="en-US" sz="1600">
                <a:solidFill>
                  <a:schemeClr val="bg1"/>
                </a:solidFill>
                <a:latin typeface="Arial" charset="0"/>
              </a:rPr>
              <a:t>espond </a:t>
            </a:r>
            <a:r>
              <a:rPr lang="en-GB" altLang="en-US" sz="1600" b="1">
                <a:solidFill>
                  <a:schemeClr val="bg1"/>
                </a:solidFill>
                <a:latin typeface="Arial" charset="0"/>
              </a:rPr>
              <a:t>D</a:t>
            </a:r>
            <a:r>
              <a:rPr lang="en-GB" altLang="en-US" sz="1600">
                <a:solidFill>
                  <a:schemeClr val="bg1"/>
                </a:solidFill>
                <a:latin typeface="Arial" charset="0"/>
              </a:rPr>
              <a:t>eliver </a:t>
            </a:r>
            <a:r>
              <a:rPr lang="en-GB" altLang="en-US" sz="1600" b="1">
                <a:solidFill>
                  <a:schemeClr val="bg1"/>
                </a:solidFill>
                <a:latin typeface="Arial" charset="0"/>
              </a:rPr>
              <a:t>&amp;</a:t>
            </a:r>
            <a:r>
              <a:rPr lang="en-GB" altLang="en-US" sz="160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altLang="en-US" sz="1600" b="1">
                <a:solidFill>
                  <a:schemeClr val="bg1"/>
                </a:solidFill>
                <a:latin typeface="Arial" charset="0"/>
              </a:rPr>
              <a:t>E</a:t>
            </a:r>
            <a:r>
              <a:rPr lang="en-GB" altLang="en-US" sz="1600">
                <a:solidFill>
                  <a:schemeClr val="bg1"/>
                </a:solidFill>
                <a:latin typeface="Arial" charset="0"/>
              </a:rPr>
              <a:t>nable</a:t>
            </a:r>
          </a:p>
        </p:txBody>
      </p:sp>
      <p:pic>
        <p:nvPicPr>
          <p:cNvPr id="1030" name="Picture 9" descr="NHS wide banner teale 315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04D65"/>
          </a:solidFill>
          <a:latin typeface="+mj-lt"/>
          <a:ea typeface="ＭＳ Ｐゴシック" pitchFamily="17" charset="-128"/>
          <a:cs typeface="ＭＳ Ｐゴシック" pitchFamily="17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04D65"/>
          </a:solidFill>
          <a:latin typeface="Arial" pitchFamily="17" charset="0"/>
          <a:ea typeface="ＭＳ Ｐゴシック" pitchFamily="17" charset="-128"/>
          <a:cs typeface="ＭＳ Ｐゴシック" pitchFamily="17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04D65"/>
          </a:solidFill>
          <a:latin typeface="Arial" pitchFamily="17" charset="0"/>
          <a:ea typeface="ＭＳ Ｐゴシック" pitchFamily="17" charset="-128"/>
          <a:cs typeface="ＭＳ Ｐゴシック" pitchFamily="17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04D65"/>
          </a:solidFill>
          <a:latin typeface="Arial" pitchFamily="17" charset="0"/>
          <a:ea typeface="ＭＳ Ｐゴシック" pitchFamily="17" charset="-128"/>
          <a:cs typeface="ＭＳ Ｐゴシック" pitchFamily="17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04D65"/>
          </a:solidFill>
          <a:latin typeface="Arial" pitchFamily="17" charset="0"/>
          <a:ea typeface="ＭＳ Ｐゴシック" pitchFamily="17" charset="-128"/>
          <a:cs typeface="ＭＳ Ｐゴシック" pitchFamily="17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1B9"/>
          </a:solidFill>
          <a:latin typeface="Arial" pitchFamily="17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1B9"/>
          </a:solidFill>
          <a:latin typeface="Arial" pitchFamily="17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1B9"/>
          </a:solidFill>
          <a:latin typeface="Arial" pitchFamily="17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1B9"/>
          </a:solidFill>
          <a:latin typeface="Arial" pitchFamily="17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pitchFamily="17" charset="-128"/>
          <a:cs typeface="ＭＳ Ｐゴシック" pitchFamily="17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17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17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17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17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17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17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17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1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rde-tr.HTT@nhs.ne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Blood Transfusion Sampling for </a:t>
            </a:r>
            <a:r>
              <a:rPr lang="en-GB" dirty="0" smtClean="0"/>
              <a:t>healthcare </a:t>
            </a:r>
            <a:r>
              <a:rPr lang="en-GB" dirty="0"/>
              <a:t>staff working in community settings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5347" y="3789947"/>
            <a:ext cx="6400800" cy="1752600"/>
          </a:xfrm>
        </p:spPr>
        <p:txBody>
          <a:bodyPr/>
          <a:lstStyle/>
          <a:p>
            <a:endParaRPr lang="en-GB" dirty="0"/>
          </a:p>
          <a:p>
            <a:r>
              <a:rPr lang="en-GB" sz="1400" dirty="0"/>
              <a:t>The Hospital Transfusion Team 2021</a:t>
            </a:r>
          </a:p>
          <a:p>
            <a:r>
              <a:rPr lang="en-GB" sz="1400" dirty="0"/>
              <a:t>rde-tr.HTT@nhs.net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266"/>
            <a:ext cx="5143500" cy="1027029"/>
          </a:xfrm>
        </p:spPr>
        <p:txBody>
          <a:bodyPr/>
          <a:lstStyle/>
          <a:p>
            <a:pPr algn="ctr" eaLnBrk="1" hangingPunct="1"/>
            <a:r>
              <a:rPr lang="en-GB" altLang="en-US" sz="3600" b="0" dirty="0"/>
              <a:t>How to complete GP request form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277938"/>
            <a:ext cx="4211638" cy="553561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GB" altLang="en-US" sz="2000" dirty="0"/>
          </a:p>
          <a:p>
            <a:pPr>
              <a:lnSpc>
                <a:spcPct val="80000"/>
              </a:lnSpc>
            </a:pPr>
            <a:endParaRPr lang="en-GB" altLang="en-US" sz="2000" dirty="0"/>
          </a:p>
          <a:p>
            <a:pPr>
              <a:lnSpc>
                <a:spcPct val="80000"/>
              </a:lnSpc>
            </a:pPr>
            <a:r>
              <a:rPr lang="en-GB" altLang="en-US" sz="2000" dirty="0"/>
              <a:t>Use patient sticker or handwrite: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GB" altLang="en-US" sz="1900" dirty="0"/>
              <a:t>Hospital or NHS  number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GB" altLang="en-US" sz="1900" dirty="0"/>
              <a:t>Surname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GB" altLang="en-US" sz="1900" dirty="0"/>
              <a:t>Fore name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GB" altLang="en-US" sz="1900" dirty="0"/>
              <a:t>Date of birth</a:t>
            </a:r>
          </a:p>
          <a:p>
            <a:pPr>
              <a:lnSpc>
                <a:spcPct val="80000"/>
              </a:lnSpc>
            </a:pPr>
            <a:endParaRPr lang="en-GB" altLang="en-US" sz="2000" dirty="0"/>
          </a:p>
          <a:p>
            <a:pPr>
              <a:lnSpc>
                <a:spcPct val="80000"/>
              </a:lnSpc>
            </a:pPr>
            <a:r>
              <a:rPr lang="en-GB" altLang="en-US" sz="2000" dirty="0"/>
              <a:t>Please add requesting DR name, so that we know who to contact </a:t>
            </a:r>
          </a:p>
          <a:p>
            <a:pPr>
              <a:lnSpc>
                <a:spcPct val="80000"/>
              </a:lnSpc>
            </a:pPr>
            <a:endParaRPr lang="en-GB" altLang="en-US" sz="2000" dirty="0"/>
          </a:p>
          <a:p>
            <a:pPr>
              <a:lnSpc>
                <a:spcPct val="80000"/>
              </a:lnSpc>
            </a:pPr>
            <a:r>
              <a:rPr lang="en-GB" altLang="en-US" sz="2000" dirty="0"/>
              <a:t>Complete special requirements</a:t>
            </a:r>
          </a:p>
          <a:p>
            <a:pPr>
              <a:lnSpc>
                <a:spcPct val="80000"/>
              </a:lnSpc>
            </a:pPr>
            <a:r>
              <a:rPr lang="en-GB" altLang="en-US" sz="2000" dirty="0"/>
              <a:t>(listed on back of form) 	</a:t>
            </a:r>
          </a:p>
          <a:p>
            <a:pPr eaLnBrk="1" hangingPunct="1">
              <a:lnSpc>
                <a:spcPct val="80000"/>
              </a:lnSpc>
            </a:pPr>
            <a:endParaRPr lang="en-GB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GB" altLang="en-US" sz="2000" dirty="0"/>
              <a:t>Group and save or cross match and number of units, when and where transfusion will take place</a:t>
            </a:r>
          </a:p>
          <a:p>
            <a:pPr eaLnBrk="1" hangingPunct="1">
              <a:lnSpc>
                <a:spcPct val="80000"/>
              </a:lnSpc>
            </a:pPr>
            <a:endParaRPr lang="en-GB" altLang="en-US" sz="2000" dirty="0"/>
          </a:p>
          <a:p>
            <a:pPr eaLnBrk="1" hangingPunct="1">
              <a:lnSpc>
                <a:spcPct val="80000"/>
              </a:lnSpc>
            </a:pPr>
            <a:r>
              <a:rPr lang="en-GB" altLang="en-US" sz="2000" dirty="0"/>
              <a:t>Meaningful reason for transfusion not low </a:t>
            </a:r>
            <a:r>
              <a:rPr lang="en-GB" altLang="en-US" sz="2000" dirty="0" err="1"/>
              <a:t>Hb</a:t>
            </a:r>
            <a:r>
              <a:rPr lang="en-GB" altLang="en-US" sz="2000" dirty="0"/>
              <a:t> if possible… </a:t>
            </a:r>
            <a:br>
              <a:rPr lang="en-GB" altLang="en-US" sz="2000" dirty="0"/>
            </a:br>
            <a:endParaRPr lang="en-GB" altLang="en-US" sz="2000" dirty="0"/>
          </a:p>
          <a:p>
            <a:pPr eaLnBrk="1" hangingPunct="1">
              <a:lnSpc>
                <a:spcPct val="80000"/>
              </a:lnSpc>
            </a:pPr>
            <a:endParaRPr lang="en-GB" altLang="en-US" sz="2400" dirty="0"/>
          </a:p>
        </p:txBody>
      </p:sp>
      <p:pic>
        <p:nvPicPr>
          <p:cNvPr id="16393" name="Picture 10" descr="\\RDEUsers\FergusonB$\My Pictures\Transfusion 2018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3500" y="1041929"/>
            <a:ext cx="4000500" cy="5339821"/>
          </a:xfrm>
          <a:noFill/>
        </p:spPr>
      </p:pic>
      <p:sp>
        <p:nvSpPr>
          <p:cNvPr id="16388" name="Right Arrow 3"/>
          <p:cNvSpPr>
            <a:spLocks noChangeArrowheads="1"/>
          </p:cNvSpPr>
          <p:nvPr/>
        </p:nvSpPr>
        <p:spPr bwMode="auto">
          <a:xfrm>
            <a:off x="4262438" y="3422650"/>
            <a:ext cx="881062" cy="287338"/>
          </a:xfrm>
          <a:prstGeom prst="rightArrow">
            <a:avLst>
              <a:gd name="adj1" fmla="val 50000"/>
              <a:gd name="adj2" fmla="val 5002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" charset="0"/>
            </a:endParaRPr>
          </a:p>
        </p:txBody>
      </p:sp>
      <p:sp>
        <p:nvSpPr>
          <p:cNvPr id="16389" name="Right Arrow 9"/>
          <p:cNvSpPr>
            <a:spLocks noChangeArrowheads="1"/>
          </p:cNvSpPr>
          <p:nvPr/>
        </p:nvSpPr>
        <p:spPr bwMode="auto">
          <a:xfrm>
            <a:off x="4262438" y="1812341"/>
            <a:ext cx="881062" cy="287338"/>
          </a:xfrm>
          <a:prstGeom prst="rightArrow">
            <a:avLst>
              <a:gd name="adj1" fmla="val 50000"/>
              <a:gd name="adj2" fmla="val 5002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" charset="0"/>
            </a:endParaRPr>
          </a:p>
        </p:txBody>
      </p:sp>
      <p:sp>
        <p:nvSpPr>
          <p:cNvPr id="16390" name="Right Arrow 11"/>
          <p:cNvSpPr>
            <a:spLocks noChangeArrowheads="1"/>
          </p:cNvSpPr>
          <p:nvPr/>
        </p:nvSpPr>
        <p:spPr bwMode="auto">
          <a:xfrm>
            <a:off x="4262438" y="4254500"/>
            <a:ext cx="881062" cy="287338"/>
          </a:xfrm>
          <a:prstGeom prst="rightArrow">
            <a:avLst>
              <a:gd name="adj1" fmla="val 50000"/>
              <a:gd name="adj2" fmla="val 5002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" charset="0"/>
            </a:endParaRPr>
          </a:p>
        </p:txBody>
      </p:sp>
      <p:sp>
        <p:nvSpPr>
          <p:cNvPr id="16391" name="Right Arrow 12"/>
          <p:cNvSpPr>
            <a:spLocks noChangeArrowheads="1"/>
          </p:cNvSpPr>
          <p:nvPr/>
        </p:nvSpPr>
        <p:spPr bwMode="auto">
          <a:xfrm>
            <a:off x="4262438" y="4864101"/>
            <a:ext cx="881062" cy="287337"/>
          </a:xfrm>
          <a:prstGeom prst="rightArrow">
            <a:avLst>
              <a:gd name="adj1" fmla="val 50000"/>
              <a:gd name="adj2" fmla="val 5002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" charset="0"/>
            </a:endParaRPr>
          </a:p>
        </p:txBody>
      </p:sp>
      <p:sp>
        <p:nvSpPr>
          <p:cNvPr id="16392" name="Right Arrow 13"/>
          <p:cNvSpPr>
            <a:spLocks noChangeArrowheads="1"/>
          </p:cNvSpPr>
          <p:nvPr/>
        </p:nvSpPr>
        <p:spPr bwMode="auto">
          <a:xfrm>
            <a:off x="4262438" y="6048375"/>
            <a:ext cx="881062" cy="287338"/>
          </a:xfrm>
          <a:prstGeom prst="rightArrow">
            <a:avLst>
              <a:gd name="adj1" fmla="val 50000"/>
              <a:gd name="adj2" fmla="val 5002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96668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A794EAF2-0859-4FA7-B38D-B40E73DFD7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7936" y="1367162"/>
            <a:ext cx="3367441" cy="4767918"/>
          </a:xfrm>
          <a:prstGeom prst="rect">
            <a:avLst/>
          </a:prstGeom>
          <a:ln>
            <a:noFill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complete secondary care request form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="" xmlns:a16="http://schemas.microsoft.com/office/drawing/2014/main" id="{DBBE2536-2B27-40C7-B2EE-C2C95E8E8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322388"/>
            <a:ext cx="4211638" cy="553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ＭＳ Ｐゴシック" pitchFamily="17" charset="-128"/>
                <a:cs typeface="ＭＳ Ｐゴシック" pitchFamily="17" charset="-128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ＭＳ Ｐゴシック" pitchFamily="17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17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17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17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pitchFamily="17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pitchFamily="17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pitchFamily="17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ＭＳ Ｐゴシック" pitchFamily="17" charset="-128"/>
              </a:defRPr>
            </a:lvl9pPr>
          </a:lstStyle>
          <a:p>
            <a:pPr>
              <a:lnSpc>
                <a:spcPct val="80000"/>
              </a:lnSpc>
            </a:pPr>
            <a:endParaRPr lang="en-GB" altLang="en-US" sz="2000" kern="0" dirty="0"/>
          </a:p>
          <a:p>
            <a:pPr>
              <a:lnSpc>
                <a:spcPct val="80000"/>
              </a:lnSpc>
            </a:pPr>
            <a:endParaRPr lang="en-GB" altLang="en-US" sz="2000" kern="0" dirty="0"/>
          </a:p>
          <a:p>
            <a:pPr>
              <a:lnSpc>
                <a:spcPct val="80000"/>
              </a:lnSpc>
            </a:pPr>
            <a:r>
              <a:rPr lang="en-GB" altLang="en-US" sz="2000" b="1" kern="0" dirty="0"/>
              <a:t>Handwrite</a:t>
            </a:r>
            <a:r>
              <a:rPr lang="en-GB" altLang="en-US" sz="2000" kern="0" dirty="0"/>
              <a:t> the following information on the specimen bottle: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GB" altLang="en-US" sz="1900" kern="0" dirty="0"/>
              <a:t>Hospital or NHS  number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GB" altLang="en-US" sz="1900" kern="0" dirty="0"/>
              <a:t>Surname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GB" altLang="en-US" sz="1900" kern="0" dirty="0" smtClean="0"/>
              <a:t>Forename</a:t>
            </a:r>
            <a:endParaRPr lang="en-GB" altLang="en-US" sz="1900" kern="0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GB" altLang="en-US" sz="1900" kern="0" dirty="0"/>
              <a:t>Date of </a:t>
            </a:r>
            <a:r>
              <a:rPr lang="en-GB" altLang="en-US" sz="1900" kern="0" dirty="0" smtClean="0"/>
              <a:t>birth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GB" altLang="en-US" sz="1900" kern="0" dirty="0" smtClean="0"/>
              <a:t>Sign, date and time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GB" altLang="en-US" sz="2000" kern="0" dirty="0"/>
          </a:p>
          <a:p>
            <a:pPr>
              <a:lnSpc>
                <a:spcPct val="80000"/>
              </a:lnSpc>
            </a:pPr>
            <a:r>
              <a:rPr lang="en-GB" altLang="en-US" sz="2000" kern="0" dirty="0"/>
              <a:t>Fill in Sample date &amp; time, staff taking sample and location fields on request form.</a:t>
            </a:r>
            <a:endParaRPr lang="en-GB" altLang="en-US" sz="2400" kern="0" dirty="0"/>
          </a:p>
        </p:txBody>
      </p:sp>
      <p:sp>
        <p:nvSpPr>
          <p:cNvPr id="10" name="Right Arrow 12">
            <a:extLst>
              <a:ext uri="{FF2B5EF4-FFF2-40B4-BE49-F238E27FC236}">
                <a16:creationId xmlns="" xmlns:a16="http://schemas.microsoft.com/office/drawing/2014/main" id="{BCAC59BD-3154-48A9-86DC-67844B439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0092" y="4340319"/>
            <a:ext cx="881062" cy="287337"/>
          </a:xfrm>
          <a:prstGeom prst="rightArrow">
            <a:avLst>
              <a:gd name="adj1" fmla="val 50000"/>
              <a:gd name="adj2" fmla="val 5002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751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Handwritten labels for transfusion must include: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411" y="1981200"/>
            <a:ext cx="4339389" cy="4114800"/>
          </a:xfrm>
        </p:spPr>
        <p:txBody>
          <a:bodyPr/>
          <a:lstStyle/>
          <a:p>
            <a:r>
              <a:rPr lang="en-GB" dirty="0"/>
              <a:t>Patient first name</a:t>
            </a:r>
          </a:p>
          <a:p>
            <a:r>
              <a:rPr lang="en-GB" dirty="0"/>
              <a:t>Patient surname</a:t>
            </a:r>
          </a:p>
          <a:p>
            <a:r>
              <a:rPr lang="en-GB" dirty="0"/>
              <a:t>Patient date of birth</a:t>
            </a:r>
          </a:p>
          <a:p>
            <a:r>
              <a:rPr lang="en-GB" dirty="0"/>
              <a:t>Patient hospital number or NHS number </a:t>
            </a:r>
            <a:r>
              <a:rPr lang="en-GB" sz="1800" dirty="0"/>
              <a:t>(the same one as on the request form or either if both on request form) </a:t>
            </a:r>
          </a:p>
          <a:p>
            <a:r>
              <a:rPr lang="en-GB" dirty="0"/>
              <a:t>Sample taker </a:t>
            </a:r>
            <a:r>
              <a:rPr lang="en-GB" dirty="0" smtClean="0"/>
              <a:t>signature</a:t>
            </a:r>
          </a:p>
          <a:p>
            <a:r>
              <a:rPr lang="en-GB" dirty="0" smtClean="0"/>
              <a:t>Date and time</a:t>
            </a:r>
            <a:endParaRPr lang="en-GB" dirty="0"/>
          </a:p>
          <a:p>
            <a:endParaRPr lang="en-GB" dirty="0"/>
          </a:p>
        </p:txBody>
      </p:sp>
      <p:pic>
        <p:nvPicPr>
          <p:cNvPr id="2050" name="Picture 2" descr="\\RDEUsers\FergusonB$\My Pictures\Transfusion sample bottl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829" y="3717757"/>
            <a:ext cx="3375527" cy="2531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6-Point Star 7"/>
          <p:cNvSpPr/>
          <p:nvPr/>
        </p:nvSpPr>
        <p:spPr>
          <a:xfrm>
            <a:off x="6069184" y="1360452"/>
            <a:ext cx="2148384" cy="2190633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Patient ID details must </a:t>
            </a:r>
            <a:r>
              <a:rPr lang="en-GB" sz="1400" dirty="0" smtClean="0">
                <a:solidFill>
                  <a:schemeClr val="tx1"/>
                </a:solidFill>
              </a:rPr>
              <a:t>exactly match </a:t>
            </a:r>
            <a:r>
              <a:rPr lang="en-GB" sz="1400" dirty="0">
                <a:solidFill>
                  <a:schemeClr val="tx1"/>
                </a:solidFill>
              </a:rPr>
              <a:t>those on request </a:t>
            </a:r>
            <a:r>
              <a:rPr lang="en-GB" sz="1400" dirty="0" smtClean="0">
                <a:solidFill>
                  <a:schemeClr val="tx1"/>
                </a:solidFill>
              </a:rPr>
              <a:t>form</a:t>
            </a:r>
            <a:endParaRPr lang="en-GB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995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537" y="792163"/>
            <a:ext cx="8253663" cy="914400"/>
          </a:xfrm>
        </p:spPr>
        <p:txBody>
          <a:bodyPr/>
          <a:lstStyle/>
          <a:p>
            <a:r>
              <a:rPr lang="en-GB" dirty="0"/>
              <a:t>Timeline for requests for community or day case transfusion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r>
              <a:rPr lang="en-GB" dirty="0"/>
              <a:t>Day 1 	Sample taken, community samples 		typically arrive in the laboratory at 			about 5pm</a:t>
            </a:r>
          </a:p>
          <a:p>
            <a:r>
              <a:rPr lang="en-GB" dirty="0"/>
              <a:t>Day 2 	Blood cross matched in laboratory</a:t>
            </a:r>
          </a:p>
          <a:p>
            <a:r>
              <a:rPr lang="en-GB" dirty="0"/>
              <a:t>Day 3 	Transfusion</a:t>
            </a:r>
          </a:p>
        </p:txBody>
      </p:sp>
    </p:spTree>
    <p:extLst>
      <p:ext uri="{BB962C8B-B14F-4D97-AF65-F5344CB8AC3E}">
        <p14:creationId xmlns:p14="http://schemas.microsoft.com/office/powerpoint/2010/main" val="3358173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49705" y="1071646"/>
            <a:ext cx="7772400" cy="1470025"/>
          </a:xfrm>
        </p:spPr>
        <p:txBody>
          <a:bodyPr/>
          <a:lstStyle/>
          <a:p>
            <a:r>
              <a:rPr lang="en-GB" dirty="0"/>
              <a:t>Thank you! 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228600" y="2298031"/>
            <a:ext cx="8506326" cy="2394284"/>
          </a:xfrm>
        </p:spPr>
        <p:txBody>
          <a:bodyPr/>
          <a:lstStyle/>
          <a:p>
            <a:r>
              <a:rPr lang="en-GB" dirty="0"/>
              <a:t>Any queries please: </a:t>
            </a:r>
          </a:p>
          <a:p>
            <a:r>
              <a:rPr lang="en-GB" sz="2400" dirty="0"/>
              <a:t>Phone the transfusion laboratory on </a:t>
            </a:r>
            <a:r>
              <a:rPr lang="en-GB" sz="2400" dirty="0" smtClean="0"/>
              <a:t>01392 402466/7</a:t>
            </a:r>
            <a:endParaRPr lang="en-GB" sz="2400" dirty="0"/>
          </a:p>
          <a:p>
            <a:r>
              <a:rPr lang="en-GB" sz="2400" dirty="0"/>
              <a:t>OR</a:t>
            </a:r>
          </a:p>
          <a:p>
            <a:r>
              <a:rPr lang="en-GB" sz="2400" dirty="0"/>
              <a:t>Email the hospital transfusion team on </a:t>
            </a:r>
            <a:r>
              <a:rPr lang="en-GB" sz="2400" dirty="0">
                <a:hlinkClick r:id="rId2"/>
              </a:rPr>
              <a:t>rde-tr.HTT@nhs.net</a:t>
            </a:r>
            <a:endParaRPr lang="en-GB" sz="2400" dirty="0"/>
          </a:p>
          <a:p>
            <a:r>
              <a:rPr lang="en-GB" sz="2400" dirty="0"/>
              <a:t>OR</a:t>
            </a:r>
          </a:p>
          <a:p>
            <a:r>
              <a:rPr lang="en-GB" sz="2400" dirty="0"/>
              <a:t>Contact the community phlebotomy service on </a:t>
            </a:r>
            <a:endParaRPr lang="en-GB" sz="2400" dirty="0" smtClean="0"/>
          </a:p>
          <a:p>
            <a:r>
              <a:rPr lang="en-GB" sz="2400" dirty="0" smtClean="0"/>
              <a:t>01395 519922 (08:00 to 16:00)</a:t>
            </a:r>
            <a:endParaRPr lang="en-GB" sz="2400" dirty="0"/>
          </a:p>
          <a:p>
            <a:endParaRPr lang="en-GB" sz="2400" dirty="0"/>
          </a:p>
          <a:p>
            <a:endParaRPr lang="en-GB" dirty="0"/>
          </a:p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3110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7674" y="599657"/>
            <a:ext cx="7772400" cy="914400"/>
          </a:xfrm>
        </p:spPr>
        <p:txBody>
          <a:bodyPr/>
          <a:lstStyle/>
          <a:p>
            <a:r>
              <a:rPr lang="en-GB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453" y="1343527"/>
            <a:ext cx="7808494" cy="4961020"/>
          </a:xfrm>
        </p:spPr>
        <p:txBody>
          <a:bodyPr/>
          <a:lstStyle/>
          <a:p>
            <a:r>
              <a:rPr lang="en-GB" dirty="0"/>
              <a:t>Transfusion of blood, whilst reactively safe in the UK, is not without risk and the most common preventable risk relates to errors in </a:t>
            </a:r>
            <a:r>
              <a:rPr lang="en-GB" dirty="0">
                <a:solidFill>
                  <a:srgbClr val="FF0000"/>
                </a:solidFill>
              </a:rPr>
              <a:t>identifying patients correctly.</a:t>
            </a:r>
          </a:p>
          <a:p>
            <a:r>
              <a:rPr lang="en-GB" dirty="0"/>
              <a:t>There are national regulations and guidelines that the </a:t>
            </a:r>
            <a:r>
              <a:rPr lang="en-GB" dirty="0" smtClean="0"/>
              <a:t>transfusion </a:t>
            </a:r>
            <a:r>
              <a:rPr lang="en-GB" dirty="0"/>
              <a:t>laboratory has to comply with to enable it to continue to issue </a:t>
            </a:r>
            <a:r>
              <a:rPr lang="en-GB" dirty="0" smtClean="0"/>
              <a:t>blood.</a:t>
            </a:r>
            <a:endParaRPr lang="en-GB" dirty="0"/>
          </a:p>
          <a:p>
            <a:r>
              <a:rPr lang="en-GB" dirty="0"/>
              <a:t>These slides will help healthcare staff in community settings request and label samples for </a:t>
            </a:r>
            <a:r>
              <a:rPr lang="en-GB" dirty="0" smtClean="0"/>
              <a:t>transfusion.</a:t>
            </a:r>
            <a:endParaRPr lang="en-GB" dirty="0"/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33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46545"/>
            <a:ext cx="7772400" cy="692728"/>
          </a:xfrm>
        </p:spPr>
        <p:txBody>
          <a:bodyPr/>
          <a:lstStyle/>
          <a:p>
            <a:r>
              <a:rPr lang="en-GB" dirty="0"/>
              <a:t>ABO Blood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442" y="1368927"/>
            <a:ext cx="6448927" cy="4775200"/>
          </a:xfrm>
        </p:spPr>
        <p:txBody>
          <a:bodyPr/>
          <a:lstStyle/>
          <a:p>
            <a:r>
              <a:rPr lang="en-GB" dirty="0"/>
              <a:t>There are four main groups: </a:t>
            </a:r>
          </a:p>
          <a:p>
            <a:pPr lvl="1"/>
            <a:r>
              <a:rPr lang="en-GB" sz="2800" dirty="0"/>
              <a:t>A, B, AB and O. </a:t>
            </a:r>
          </a:p>
          <a:p>
            <a:r>
              <a:rPr lang="en-GB" dirty="0"/>
              <a:t>The groups are named after the antigens on the outside of the RBC</a:t>
            </a:r>
            <a:r>
              <a:rPr lang="en-GB" sz="2000" dirty="0"/>
              <a:t>.</a:t>
            </a:r>
          </a:p>
          <a:p>
            <a:pPr lvl="1"/>
            <a:r>
              <a:rPr lang="en-GB" sz="2000" dirty="0"/>
              <a:t>Group B has B antigens on their RBC </a:t>
            </a:r>
          </a:p>
          <a:p>
            <a:pPr lvl="1"/>
            <a:r>
              <a:rPr lang="en-GB" sz="2000" dirty="0"/>
              <a:t>Group A has A antigens on their RBC </a:t>
            </a:r>
          </a:p>
          <a:p>
            <a:pPr lvl="1"/>
            <a:r>
              <a:rPr lang="en-GB" sz="2000" dirty="0"/>
              <a:t>Group AB have both A and B on their RBC </a:t>
            </a:r>
          </a:p>
          <a:p>
            <a:pPr lvl="1"/>
            <a:r>
              <a:rPr lang="en-GB" sz="2000" dirty="0"/>
              <a:t>Group O have no antigens on the outside of their RBC</a:t>
            </a:r>
          </a:p>
          <a:p>
            <a:endParaRPr lang="en-GB" sz="1600" dirty="0"/>
          </a:p>
          <a:p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endParaRPr lang="en-GB" sz="1600" dirty="0"/>
          </a:p>
          <a:p>
            <a:endParaRPr lang="en-GB" sz="16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72" b="11588"/>
          <a:stretch/>
        </p:blipFill>
        <p:spPr bwMode="auto">
          <a:xfrm>
            <a:off x="6725653" y="2604453"/>
            <a:ext cx="2153652" cy="1393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18158" y="2142788"/>
            <a:ext cx="17686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Group B</a:t>
            </a:r>
          </a:p>
        </p:txBody>
      </p:sp>
    </p:spTree>
    <p:extLst>
      <p:ext uri="{BB962C8B-B14F-4D97-AF65-F5344CB8AC3E}">
        <p14:creationId xmlns:p14="http://schemas.microsoft.com/office/powerpoint/2010/main" val="266182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074" y="792163"/>
            <a:ext cx="8277726" cy="914400"/>
          </a:xfrm>
        </p:spPr>
        <p:txBody>
          <a:bodyPr/>
          <a:lstStyle/>
          <a:p>
            <a:r>
              <a:rPr lang="en-GB" dirty="0"/>
              <a:t>ABO INCOMPATIBLE TRANSFUSION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610" y="1776664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If Group A blood is given to someone who is Group B for example, an acute transfusion reaction will occur. This may lead to collapse and death.</a:t>
            </a:r>
          </a:p>
          <a:p>
            <a:pPr marL="0" indent="0">
              <a:buNone/>
            </a:pPr>
            <a:r>
              <a:rPr lang="en-GB" sz="2400" dirty="0"/>
              <a:t>ABO incompatible transfusions are an NHS ‘Never Event’ meaning they are completely avoidable and yet if they do occur they cause significant harm and so they should ‘never’ happen.</a:t>
            </a:r>
          </a:p>
          <a:p>
            <a:pPr marL="0" indent="0">
              <a:buNone/>
            </a:pPr>
            <a:r>
              <a:rPr lang="en-GB" sz="2400" dirty="0"/>
              <a:t>Most  of the training you receive and the safety drive within transfusion is to avoid ABO incompatible transfusion.</a:t>
            </a:r>
          </a:p>
          <a:p>
            <a:pPr marL="0" indent="0" algn="ctr">
              <a:buNone/>
            </a:pPr>
            <a:r>
              <a:rPr lang="en-GB" sz="2400" i="1" dirty="0">
                <a:solidFill>
                  <a:srgbClr val="FF0000"/>
                </a:solidFill>
              </a:rPr>
              <a:t>‘Right Patient, Right Blood’</a:t>
            </a:r>
          </a:p>
        </p:txBody>
      </p:sp>
    </p:spTree>
    <p:extLst>
      <p:ext uri="{BB962C8B-B14F-4D97-AF65-F5344CB8AC3E}">
        <p14:creationId xmlns:p14="http://schemas.microsoft.com/office/powerpoint/2010/main" val="2591475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" y="950936"/>
            <a:ext cx="6851238" cy="1459048"/>
          </a:xfrm>
        </p:spPr>
        <p:txBody>
          <a:bodyPr>
            <a:normAutofit fontScale="90000"/>
          </a:bodyPr>
          <a:lstStyle/>
          <a:p>
            <a:pPr algn="l"/>
            <a:r>
              <a:rPr lang="en-GB" b="0" dirty="0"/>
              <a:t>Training and other safety initiatives have reduced the numbers of ABO incompatible transfusions in the NHS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697" y="2780622"/>
            <a:ext cx="7228455" cy="3158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6-Point Star 4"/>
          <p:cNvSpPr/>
          <p:nvPr/>
        </p:nvSpPr>
        <p:spPr>
          <a:xfrm>
            <a:off x="6995616" y="589989"/>
            <a:ext cx="2148384" cy="2190633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Requirement for training and competency assessment</a:t>
            </a:r>
          </a:p>
        </p:txBody>
      </p:sp>
    </p:spTree>
    <p:extLst>
      <p:ext uri="{BB962C8B-B14F-4D97-AF65-F5344CB8AC3E}">
        <p14:creationId xmlns:p14="http://schemas.microsoft.com/office/powerpoint/2010/main" val="318071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Right Blood Right Patient</a:t>
            </a: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54" y="1593975"/>
            <a:ext cx="4150958" cy="4506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50896" y="2530642"/>
            <a:ext cx="471637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In the clinical area, there two critical points which can lead to ABO incompatible transfusions: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/>
              <a:t>Taking and labelling the sample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000" dirty="0"/>
              <a:t>Administering the blood unit</a:t>
            </a:r>
          </a:p>
        </p:txBody>
      </p:sp>
    </p:spTree>
    <p:extLst>
      <p:ext uri="{BB962C8B-B14F-4D97-AF65-F5344CB8AC3E}">
        <p14:creationId xmlns:p14="http://schemas.microsoft.com/office/powerpoint/2010/main" val="434554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27" y="409074"/>
            <a:ext cx="8959273" cy="1094288"/>
          </a:xfrm>
        </p:spPr>
        <p:txBody>
          <a:bodyPr/>
          <a:lstStyle/>
          <a:p>
            <a:r>
              <a:rPr lang="en-GB" sz="2800" dirty="0"/>
              <a:t>How do we ensure the patient gets the right blood?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537" y="1179095"/>
            <a:ext cx="8843210" cy="4852251"/>
          </a:xfrm>
        </p:spPr>
        <p:txBody>
          <a:bodyPr/>
          <a:lstStyle/>
          <a:p>
            <a:endParaRPr lang="en-GB" sz="2400" u="sng" dirty="0"/>
          </a:p>
          <a:p>
            <a:r>
              <a:rPr lang="en-GB" sz="2400" u="sng" dirty="0"/>
              <a:t>All</a:t>
            </a:r>
            <a:r>
              <a:rPr lang="en-GB" sz="2400" dirty="0"/>
              <a:t> staff involved in transfusion are accountable for safe practice and must be trained and competent in the transfusion procedures that they undertake.</a:t>
            </a:r>
          </a:p>
          <a:p>
            <a:r>
              <a:rPr lang="en-GB" sz="2400" b="1" dirty="0"/>
              <a:t>Positive Patient Identification </a:t>
            </a:r>
            <a:r>
              <a:rPr lang="en-GB" sz="2400" dirty="0"/>
              <a:t>is crucial to ensure that the right blood is given to the right patient. </a:t>
            </a:r>
          </a:p>
          <a:p>
            <a:r>
              <a:rPr lang="en-GB" sz="2400" b="1" dirty="0"/>
              <a:t>Always</a:t>
            </a:r>
            <a:r>
              <a:rPr lang="en-GB" sz="2400" dirty="0"/>
              <a:t> remember to ask your patient their name and date of birth before you take the blood </a:t>
            </a:r>
            <a:r>
              <a:rPr lang="en-GB" sz="2400" dirty="0" smtClean="0"/>
              <a:t>sample.</a:t>
            </a:r>
            <a:endParaRPr lang="en-GB" sz="2400" dirty="0"/>
          </a:p>
          <a:p>
            <a:r>
              <a:rPr lang="en-GB" sz="2400" dirty="0"/>
              <a:t>Confirm that these match exactly those on the request </a:t>
            </a:r>
            <a:r>
              <a:rPr lang="en-GB" sz="2400" dirty="0" smtClean="0"/>
              <a:t>form.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62455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Sample labelling at GP practice/community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5901" y="1971621"/>
            <a:ext cx="8193505" cy="3985295"/>
          </a:xfrm>
        </p:spPr>
        <p:txBody>
          <a:bodyPr/>
          <a:lstStyle/>
          <a:p>
            <a:endParaRPr lang="en-GB" i="1" dirty="0" smtClean="0">
              <a:solidFill>
                <a:srgbClr val="FF0000"/>
              </a:solidFill>
            </a:endParaRPr>
          </a:p>
          <a:p>
            <a:r>
              <a:rPr lang="en-GB" i="1" dirty="0" smtClean="0">
                <a:solidFill>
                  <a:srgbClr val="FF0000"/>
                </a:solidFill>
              </a:rPr>
              <a:t>In </a:t>
            </a:r>
            <a:r>
              <a:rPr lang="en-GB" i="1" dirty="0">
                <a:solidFill>
                  <a:srgbClr val="FF0000"/>
                </a:solidFill>
              </a:rPr>
              <a:t>GP surgeries or in patient’s homes, the sample label must always be hand </a:t>
            </a:r>
            <a:r>
              <a:rPr lang="en-GB" i="1" dirty="0" smtClean="0">
                <a:solidFill>
                  <a:srgbClr val="FF0000"/>
                </a:solidFill>
              </a:rPr>
              <a:t>written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If GP labels or hospital pre printed PAS labels are stuck onto the sample tube the sample will be rejected by the transfusion laboratory</a:t>
            </a:r>
          </a:p>
        </p:txBody>
      </p:sp>
    </p:spTree>
    <p:extLst>
      <p:ext uri="{BB962C8B-B14F-4D97-AF65-F5344CB8AC3E}">
        <p14:creationId xmlns:p14="http://schemas.microsoft.com/office/powerpoint/2010/main" val="2372776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1808" y="418872"/>
            <a:ext cx="7772400" cy="914400"/>
          </a:xfrm>
        </p:spPr>
        <p:txBody>
          <a:bodyPr/>
          <a:lstStyle/>
          <a:p>
            <a:r>
              <a:rPr lang="en-GB" dirty="0"/>
              <a:t>Request forms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85799" y="1689797"/>
            <a:ext cx="4110789" cy="454392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	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76539" y="1367968"/>
            <a:ext cx="4259177" cy="4585430"/>
          </a:xfrm>
        </p:spPr>
        <p:txBody>
          <a:bodyPr/>
          <a:lstStyle/>
          <a:p>
            <a:pPr marL="0" indent="0" algn="ctr">
              <a:buNone/>
            </a:pPr>
            <a:r>
              <a:rPr lang="en-GB" sz="1600" dirty="0">
                <a:latin typeface="+mj-lt"/>
              </a:rPr>
              <a:t>Secondary Care request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005" y="1695891"/>
            <a:ext cx="3269785" cy="45378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6-Point Star 6"/>
          <p:cNvSpPr/>
          <p:nvPr/>
        </p:nvSpPr>
        <p:spPr>
          <a:xfrm>
            <a:off x="0" y="0"/>
            <a:ext cx="2148384" cy="2190633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Either form will be accepted by the laboratory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49905" y="1333272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+mj-lt"/>
              </a:rPr>
              <a:t>GP Request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="" xmlns:a16="http://schemas.microsoft.com/office/drawing/2014/main" id="{2E1DBDC7-15F6-4C28-9B86-17EA716E6D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1506" y="1689797"/>
            <a:ext cx="3209242" cy="454392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89428929"/>
      </p:ext>
    </p:extLst>
  </p:cSld>
  <p:clrMapOvr>
    <a:masterClrMapping/>
  </p:clrMapOvr>
</p:sld>
</file>

<file path=ppt/theme/theme1.xml><?xml version="1.0" encoding="utf-8"?>
<a:theme xmlns:a="http://schemas.openxmlformats.org/drawingml/2006/main" name="NHS_teale_banners[1]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1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17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NHS_teale_banners[1]</Template>
  <TotalTime>23006</TotalTime>
  <Words>762</Words>
  <Application>Microsoft Office PowerPoint</Application>
  <PresentationFormat>On-screen Show (4:3)</PresentationFormat>
  <Paragraphs>119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NHS_teale_banners[1]</vt:lpstr>
      <vt:lpstr>Blood Transfusion Sampling for healthcare staff working in community settings</vt:lpstr>
      <vt:lpstr>Introduction </vt:lpstr>
      <vt:lpstr>ABO Blood Groups</vt:lpstr>
      <vt:lpstr>ABO INCOMPATIBLE TRANSFUSION</vt:lpstr>
      <vt:lpstr>Training and other safety initiatives have reduced the numbers of ABO incompatible transfusions in the NHS</vt:lpstr>
      <vt:lpstr>Right Blood Right Patient</vt:lpstr>
      <vt:lpstr>How do we ensure the patient gets the right blood?</vt:lpstr>
      <vt:lpstr>Sample labelling at GP practice/community</vt:lpstr>
      <vt:lpstr>Request forms </vt:lpstr>
      <vt:lpstr>How to complete GP request form</vt:lpstr>
      <vt:lpstr>How to complete secondary care request form</vt:lpstr>
      <vt:lpstr>Handwritten labels for transfusion must include:</vt:lpstr>
      <vt:lpstr>Timeline for requests for community or day case transfusion</vt:lpstr>
      <vt:lpstr>Thank you! </vt:lpstr>
    </vt:vector>
  </TitlesOfParts>
  <Company>Royal Devon and Exeter NHS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Daviesje</dc:creator>
  <cp:lastModifiedBy>fergusonb</cp:lastModifiedBy>
  <cp:revision>421</cp:revision>
  <cp:lastPrinted>2017-06-13T08:55:43Z</cp:lastPrinted>
  <dcterms:created xsi:type="dcterms:W3CDTF">2016-02-03T12:49:54Z</dcterms:created>
  <dcterms:modified xsi:type="dcterms:W3CDTF">2021-10-25T13:31:41Z</dcterms:modified>
</cp:coreProperties>
</file>